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handoutMasters/handoutMaster1.xml" ContentType="application/vnd.openxmlformats-officedocument.presentationml.handoutMaster+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xls" ContentType="application/vnd.ms-exce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handoutMasterIdLst>
    <p:handoutMasterId r:id="rId87"/>
  </p:handoutMasterIdLst>
  <p:sldIdLst>
    <p:sldId id="946" r:id="rId2"/>
    <p:sldId id="982" r:id="rId3"/>
    <p:sldId id="993" r:id="rId4"/>
    <p:sldId id="994" r:id="rId5"/>
    <p:sldId id="995" r:id="rId6"/>
    <p:sldId id="996" r:id="rId7"/>
    <p:sldId id="997" r:id="rId8"/>
    <p:sldId id="998" r:id="rId9"/>
    <p:sldId id="999" r:id="rId10"/>
    <p:sldId id="1000" r:id="rId11"/>
    <p:sldId id="1001" r:id="rId12"/>
    <p:sldId id="1002" r:id="rId13"/>
    <p:sldId id="1003" r:id="rId14"/>
    <p:sldId id="1004" r:id="rId15"/>
    <p:sldId id="1005" r:id="rId16"/>
    <p:sldId id="1006" r:id="rId17"/>
    <p:sldId id="1007" r:id="rId18"/>
    <p:sldId id="1008" r:id="rId19"/>
    <p:sldId id="1010" r:id="rId20"/>
    <p:sldId id="1011" r:id="rId21"/>
    <p:sldId id="1012" r:id="rId22"/>
    <p:sldId id="980" r:id="rId23"/>
    <p:sldId id="1050" r:id="rId24"/>
    <p:sldId id="1013" r:id="rId25"/>
    <p:sldId id="1023" r:id="rId26"/>
    <p:sldId id="1022" r:id="rId27"/>
    <p:sldId id="1024" r:id="rId28"/>
    <p:sldId id="1025" r:id="rId29"/>
    <p:sldId id="1026" r:id="rId30"/>
    <p:sldId id="1027" r:id="rId31"/>
    <p:sldId id="1028" r:id="rId32"/>
    <p:sldId id="1030" r:id="rId33"/>
    <p:sldId id="1031" r:id="rId34"/>
    <p:sldId id="1032" r:id="rId35"/>
    <p:sldId id="1033" r:id="rId36"/>
    <p:sldId id="1034" r:id="rId37"/>
    <p:sldId id="1035" r:id="rId38"/>
    <p:sldId id="1036" r:id="rId39"/>
    <p:sldId id="1037" r:id="rId40"/>
    <p:sldId id="1038" r:id="rId41"/>
    <p:sldId id="1039" r:id="rId42"/>
    <p:sldId id="1040" r:id="rId43"/>
    <p:sldId id="1041" r:id="rId44"/>
    <p:sldId id="974" r:id="rId45"/>
    <p:sldId id="1042" r:id="rId46"/>
    <p:sldId id="1043" r:id="rId47"/>
    <p:sldId id="1044" r:id="rId48"/>
    <p:sldId id="1045" r:id="rId49"/>
    <p:sldId id="1046" r:id="rId50"/>
    <p:sldId id="875" r:id="rId51"/>
    <p:sldId id="972" r:id="rId52"/>
    <p:sldId id="973" r:id="rId53"/>
    <p:sldId id="886" r:id="rId54"/>
    <p:sldId id="870" r:id="rId55"/>
    <p:sldId id="885" r:id="rId56"/>
    <p:sldId id="887" r:id="rId57"/>
    <p:sldId id="888" r:id="rId58"/>
    <p:sldId id="1047" r:id="rId59"/>
    <p:sldId id="1048" r:id="rId60"/>
    <p:sldId id="1049" r:id="rId61"/>
    <p:sldId id="891" r:id="rId62"/>
    <p:sldId id="853" r:id="rId63"/>
    <p:sldId id="872" r:id="rId64"/>
    <p:sldId id="866" r:id="rId65"/>
    <p:sldId id="871" r:id="rId66"/>
    <p:sldId id="947" r:id="rId67"/>
    <p:sldId id="981" r:id="rId68"/>
    <p:sldId id="850" r:id="rId69"/>
    <p:sldId id="950" r:id="rId70"/>
    <p:sldId id="951" r:id="rId71"/>
    <p:sldId id="948" r:id="rId72"/>
    <p:sldId id="949" r:id="rId73"/>
    <p:sldId id="953" r:id="rId74"/>
    <p:sldId id="660" r:id="rId75"/>
    <p:sldId id="1056" r:id="rId76"/>
    <p:sldId id="1057" r:id="rId77"/>
    <p:sldId id="1060" r:id="rId78"/>
    <p:sldId id="1058" r:id="rId79"/>
    <p:sldId id="1059" r:id="rId80"/>
    <p:sldId id="1051" r:id="rId81"/>
    <p:sldId id="1052" r:id="rId82"/>
    <p:sldId id="1053" r:id="rId83"/>
    <p:sldId id="1054" r:id="rId84"/>
    <p:sldId id="1055" r:id="rId85"/>
  </p:sldIdLst>
  <p:sldSz cx="12801600" cy="9601200" type="A3"/>
  <p:notesSz cx="6735763" cy="9869488"/>
  <p:defaultTextStyle>
    <a:defPPr>
      <a:defRPr lang="ja-JP"/>
    </a:defPPr>
    <a:lvl1pPr algn="l" rtl="0" fontAlgn="base">
      <a:spcBef>
        <a:spcPct val="0"/>
      </a:spcBef>
      <a:spcAft>
        <a:spcPct val="0"/>
      </a:spcAft>
      <a:defRPr kumimoji="1" sz="25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25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25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25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2500" kern="1200">
        <a:solidFill>
          <a:schemeClr val="tx1"/>
        </a:solidFill>
        <a:latin typeface="Arial" charset="0"/>
        <a:ea typeface="ＭＳ Ｐゴシック" pitchFamily="50" charset="-128"/>
        <a:cs typeface="+mn-cs"/>
      </a:defRPr>
    </a:lvl5pPr>
    <a:lvl6pPr marL="2286000" algn="l" defTabSz="914400" rtl="0" eaLnBrk="1" latinLnBrk="0" hangingPunct="1">
      <a:defRPr kumimoji="1" sz="2500" kern="1200">
        <a:solidFill>
          <a:schemeClr val="tx1"/>
        </a:solidFill>
        <a:latin typeface="Arial" charset="0"/>
        <a:ea typeface="ＭＳ Ｐゴシック" pitchFamily="50" charset="-128"/>
        <a:cs typeface="+mn-cs"/>
      </a:defRPr>
    </a:lvl6pPr>
    <a:lvl7pPr marL="2743200" algn="l" defTabSz="914400" rtl="0" eaLnBrk="1" latinLnBrk="0" hangingPunct="1">
      <a:defRPr kumimoji="1" sz="2500" kern="1200">
        <a:solidFill>
          <a:schemeClr val="tx1"/>
        </a:solidFill>
        <a:latin typeface="Arial" charset="0"/>
        <a:ea typeface="ＭＳ Ｐゴシック" pitchFamily="50" charset="-128"/>
        <a:cs typeface="+mn-cs"/>
      </a:defRPr>
    </a:lvl7pPr>
    <a:lvl8pPr marL="3200400" algn="l" defTabSz="914400" rtl="0" eaLnBrk="1" latinLnBrk="0" hangingPunct="1">
      <a:defRPr kumimoji="1" sz="2500" kern="1200">
        <a:solidFill>
          <a:schemeClr val="tx1"/>
        </a:solidFill>
        <a:latin typeface="Arial" charset="0"/>
        <a:ea typeface="ＭＳ Ｐゴシック" pitchFamily="50" charset="-128"/>
        <a:cs typeface="+mn-cs"/>
      </a:defRPr>
    </a:lvl8pPr>
    <a:lvl9pPr marL="3657600" algn="l" defTabSz="914400" rtl="0" eaLnBrk="1" latinLnBrk="0" hangingPunct="1">
      <a:defRPr kumimoji="1" sz="2500" kern="1200">
        <a:solidFill>
          <a:schemeClr val="tx1"/>
        </a:solidFill>
        <a:latin typeface="Arial" charset="0"/>
        <a:ea typeface="ＭＳ Ｐゴシック" pitchFamily="50"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FFCC"/>
    <a:srgbClr val="990000"/>
    <a:srgbClr val="FF0000"/>
    <a:srgbClr val="FFFF00"/>
    <a:srgbClr val="FF9966"/>
    <a:srgbClr val="CC0000"/>
    <a:srgbClr val="A50021"/>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15" autoAdjust="0"/>
    <p:restoredTop sz="86443" autoAdjust="0"/>
  </p:normalViewPr>
  <p:slideViewPr>
    <p:cSldViewPr>
      <p:cViewPr varScale="1">
        <p:scale>
          <a:sx n="62" d="100"/>
          <a:sy n="62" d="100"/>
        </p:scale>
        <p:origin x="-96" y="-246"/>
      </p:cViewPr>
      <p:guideLst>
        <p:guide orient="horz" pos="3024"/>
        <p:guide pos="4032"/>
      </p:guideLst>
    </p:cSldViewPr>
  </p:slideViewPr>
  <p:outlineViewPr>
    <p:cViewPr>
      <p:scale>
        <a:sx n="33" d="100"/>
        <a:sy n="33" d="100"/>
      </p:scale>
      <p:origin x="48" y="24972"/>
    </p:cViewPr>
  </p:outlineViewPr>
  <p:notesTextViewPr>
    <p:cViewPr>
      <p:scale>
        <a:sx n="100" d="100"/>
        <a:sy n="100" d="100"/>
      </p:scale>
      <p:origin x="0" y="0"/>
    </p:cViewPr>
  </p:notesTextViewPr>
  <p:notesViewPr>
    <p:cSldViewPr>
      <p:cViewPr varScale="1">
        <p:scale>
          <a:sx n="85" d="100"/>
          <a:sy n="85" d="100"/>
        </p:scale>
        <p:origin x="-1374" y="-96"/>
      </p:cViewPr>
      <p:guideLst>
        <p:guide orient="horz" pos="3109"/>
        <p:guide pos="2122"/>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D:\&#36817;&#29694;&#20195;&#12398;&#26085;&#26412;&#12395;&#12362;&#12369;&#12427;&#21307;&#30274;&#12398;&#27083;&#36896;&#22793;&#21270;&#12392;&#27508;&#21490;&#12398;&#37325;&#23652;\&#24179;&#25104;23&#24180;&#24230;&#20013;&#38291;&#30330;&#34920;&#20250;&#65288;2011.7.9-10&#65289;\&#36039;&#26009;&#20316;&#25104;&#29992;\&#12497;&#12527;&#12509;&#29992;110707&#12464;&#12521;&#12501;&#39321;&#28207;&#12363;&#12380;&#24180;&#40802;&#38542;&#32026;&#21029;&#36229;&#36942;&#27515;&#20129;.xls"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D:\&#36817;&#29694;&#20195;&#12398;&#26085;&#26412;&#12395;&#12362;&#12369;&#12427;&#21307;&#30274;&#12398;&#27083;&#36896;&#22793;&#21270;&#12392;&#27508;&#21490;&#12398;&#37325;&#23652;\&#24179;&#25104;23&#24180;&#24230;&#20013;&#38291;&#30330;&#34920;&#20250;&#65288;2011.7.9-10&#65289;\&#36039;&#26009;&#20316;&#25104;&#29992;\&#12497;&#12527;&#12509;&#29992;110707&#12289;&#12464;&#12521;&#12501;(&#26834;)&#12289;&#39640;&#40802;&#32773;&#26399;&#12392;&#24375;&#21046;&#25509;&#31278;&#26399;&#12398;&#27604;&#29575;&#12289;&#26085;&#26412;&#36229;&#36942;&#27515;&#20129;&#29575;&#12289;&#24180;&#40802;&#35519;&#25972;&#24460;&#12289;1952-2009.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chart>
    <c:plotArea>
      <c:layout>
        <c:manualLayout>
          <c:layoutTarget val="inner"/>
          <c:xMode val="edge"/>
          <c:yMode val="edge"/>
          <c:x val="0.19493521790341581"/>
          <c:y val="6.5656727570449575E-2"/>
          <c:w val="0.78032979976442851"/>
          <c:h val="0.70875606458283624"/>
        </c:manualLayout>
      </c:layout>
      <c:lineChart>
        <c:grouping val="standard"/>
        <c:ser>
          <c:idx val="1"/>
          <c:order val="1"/>
          <c:tx>
            <c:strRef>
              <c:f>Sheet1!$Z$32</c:f>
              <c:strCache>
                <c:ptCount val="1"/>
                <c:pt idx="0">
                  <c:v>1968-69</c:v>
                </c:pt>
              </c:strCache>
            </c:strRef>
          </c:tx>
          <c:spPr>
            <a:ln w="63500">
              <a:solidFill>
                <a:srgbClr val="FF66FF"/>
              </a:solidFill>
              <a:prstDash val="solid"/>
            </a:ln>
          </c:spPr>
          <c:marker>
            <c:symbol val="none"/>
          </c:marker>
          <c:cat>
            <c:strRef>
              <c:f>Sheet1!$AK$30:$AT$30</c:f>
              <c:strCache>
                <c:ptCount val="10"/>
                <c:pt idx="0">
                  <c:v>50-54</c:v>
                </c:pt>
                <c:pt idx="1">
                  <c:v>55-59</c:v>
                </c:pt>
                <c:pt idx="2">
                  <c:v>60-64</c:v>
                </c:pt>
                <c:pt idx="3">
                  <c:v>60-69</c:v>
                </c:pt>
                <c:pt idx="4">
                  <c:v>70-74</c:v>
                </c:pt>
                <c:pt idx="5">
                  <c:v>75-79</c:v>
                </c:pt>
                <c:pt idx="6">
                  <c:v>80-84</c:v>
                </c:pt>
                <c:pt idx="7">
                  <c:v>85-89</c:v>
                </c:pt>
                <c:pt idx="8">
                  <c:v>90-94</c:v>
                </c:pt>
                <c:pt idx="9">
                  <c:v>95-</c:v>
                </c:pt>
              </c:strCache>
            </c:strRef>
          </c:cat>
          <c:val>
            <c:numRef>
              <c:f>Sheet1!$AK$32:$AT$32</c:f>
              <c:numCache>
                <c:formatCode>0.00_ </c:formatCode>
                <c:ptCount val="10"/>
                <c:pt idx="0">
                  <c:v>1.313873756119208</c:v>
                </c:pt>
                <c:pt idx="1">
                  <c:v>0.65284455743929759</c:v>
                </c:pt>
                <c:pt idx="2">
                  <c:v>0.87396208112475382</c:v>
                </c:pt>
                <c:pt idx="3">
                  <c:v>0.9107020897210969</c:v>
                </c:pt>
                <c:pt idx="4">
                  <c:v>1.0672815693430011</c:v>
                </c:pt>
                <c:pt idx="5">
                  <c:v>0.69088790566073732</c:v>
                </c:pt>
                <c:pt idx="6">
                  <c:v>0.66805546779923364</c:v>
                </c:pt>
                <c:pt idx="7">
                  <c:v>0.5257861843845244</c:v>
                </c:pt>
                <c:pt idx="8">
                  <c:v>0.52914706215579166</c:v>
                </c:pt>
                <c:pt idx="9">
                  <c:v>0.58658574579074185</c:v>
                </c:pt>
              </c:numCache>
            </c:numRef>
          </c:val>
        </c:ser>
        <c:ser>
          <c:idx val="2"/>
          <c:order val="2"/>
          <c:tx>
            <c:strRef>
              <c:f>Sheet1!$Z$33</c:f>
              <c:strCache>
                <c:ptCount val="1"/>
                <c:pt idx="0">
                  <c:v>1969-70</c:v>
                </c:pt>
              </c:strCache>
            </c:strRef>
          </c:tx>
          <c:spPr>
            <a:ln w="63500">
              <a:solidFill>
                <a:srgbClr val="FF0000"/>
              </a:solidFill>
              <a:prstDash val="solid"/>
            </a:ln>
          </c:spPr>
          <c:marker>
            <c:symbol val="none"/>
          </c:marker>
          <c:cat>
            <c:strRef>
              <c:f>Sheet1!$AK$30:$AT$30</c:f>
              <c:strCache>
                <c:ptCount val="10"/>
                <c:pt idx="0">
                  <c:v>50-54</c:v>
                </c:pt>
                <c:pt idx="1">
                  <c:v>55-59</c:v>
                </c:pt>
                <c:pt idx="2">
                  <c:v>60-64</c:v>
                </c:pt>
                <c:pt idx="3">
                  <c:v>60-69</c:v>
                </c:pt>
                <c:pt idx="4">
                  <c:v>70-74</c:v>
                </c:pt>
                <c:pt idx="5">
                  <c:v>75-79</c:v>
                </c:pt>
                <c:pt idx="6">
                  <c:v>80-84</c:v>
                </c:pt>
                <c:pt idx="7">
                  <c:v>85-89</c:v>
                </c:pt>
                <c:pt idx="8">
                  <c:v>90-94</c:v>
                </c:pt>
                <c:pt idx="9">
                  <c:v>95-</c:v>
                </c:pt>
              </c:strCache>
            </c:strRef>
          </c:cat>
          <c:val>
            <c:numRef>
              <c:f>Sheet1!$AK$33:$AT$33</c:f>
              <c:numCache>
                <c:formatCode>0.00_ </c:formatCode>
                <c:ptCount val="10"/>
                <c:pt idx="0">
                  <c:v>2.6323750437108568</c:v>
                </c:pt>
                <c:pt idx="1">
                  <c:v>2.3403833330955424</c:v>
                </c:pt>
                <c:pt idx="2">
                  <c:v>2.2942154271717938</c:v>
                </c:pt>
                <c:pt idx="3">
                  <c:v>2.2419870699619637</c:v>
                </c:pt>
                <c:pt idx="4">
                  <c:v>2.0592508829803085</c:v>
                </c:pt>
                <c:pt idx="5">
                  <c:v>1.0952603493757302</c:v>
                </c:pt>
                <c:pt idx="6">
                  <c:v>0.71229834287047578</c:v>
                </c:pt>
                <c:pt idx="7">
                  <c:v>0.72434089510174804</c:v>
                </c:pt>
                <c:pt idx="8">
                  <c:v>0.52894203580933474</c:v>
                </c:pt>
                <c:pt idx="9">
                  <c:v>0.83544145255100388</c:v>
                </c:pt>
              </c:numCache>
            </c:numRef>
          </c:val>
        </c:ser>
        <c:marker val="1"/>
        <c:axId val="52822400"/>
        <c:axId val="52900992"/>
      </c:lineChart>
      <c:lineChart>
        <c:grouping val="standard"/>
        <c:ser>
          <c:idx val="0"/>
          <c:order val="0"/>
          <c:tx>
            <c:strRef>
              <c:f>Sheet1!$Z$31</c:f>
              <c:strCache>
                <c:ptCount val="1"/>
                <c:pt idx="0">
                  <c:v>1967-68</c:v>
                </c:pt>
              </c:strCache>
            </c:strRef>
          </c:tx>
          <c:spPr>
            <a:ln w="57150">
              <a:solidFill>
                <a:schemeClr val="tx1"/>
              </a:solidFill>
              <a:prstDash val="solid"/>
            </a:ln>
          </c:spPr>
          <c:marker>
            <c:symbol val="none"/>
          </c:marker>
          <c:cat>
            <c:strRef>
              <c:f>Sheet1!$AK$30:$AT$30</c:f>
              <c:strCache>
                <c:ptCount val="10"/>
                <c:pt idx="0">
                  <c:v>50-54</c:v>
                </c:pt>
                <c:pt idx="1">
                  <c:v>55-59</c:v>
                </c:pt>
                <c:pt idx="2">
                  <c:v>60-64</c:v>
                </c:pt>
                <c:pt idx="3">
                  <c:v>60-69</c:v>
                </c:pt>
                <c:pt idx="4">
                  <c:v>70-74</c:v>
                </c:pt>
                <c:pt idx="5">
                  <c:v>75-79</c:v>
                </c:pt>
                <c:pt idx="6">
                  <c:v>80-84</c:v>
                </c:pt>
                <c:pt idx="7">
                  <c:v>85-89</c:v>
                </c:pt>
                <c:pt idx="8">
                  <c:v>90-94</c:v>
                </c:pt>
                <c:pt idx="9">
                  <c:v>95-</c:v>
                </c:pt>
              </c:strCache>
            </c:strRef>
          </c:cat>
          <c:val>
            <c:numRef>
              <c:f>Sheet1!$AK$31:$AT$31</c:f>
              <c:numCache>
                <c:formatCode>0.00_ </c:formatCode>
                <c:ptCount val="10"/>
                <c:pt idx="0">
                  <c:v>1</c:v>
                </c:pt>
                <c:pt idx="1">
                  <c:v>1</c:v>
                </c:pt>
                <c:pt idx="2">
                  <c:v>1</c:v>
                </c:pt>
                <c:pt idx="3">
                  <c:v>1</c:v>
                </c:pt>
                <c:pt idx="4">
                  <c:v>1</c:v>
                </c:pt>
                <c:pt idx="5">
                  <c:v>1</c:v>
                </c:pt>
                <c:pt idx="6">
                  <c:v>1</c:v>
                </c:pt>
                <c:pt idx="7">
                  <c:v>1</c:v>
                </c:pt>
                <c:pt idx="8">
                  <c:v>1</c:v>
                </c:pt>
                <c:pt idx="9">
                  <c:v>1</c:v>
                </c:pt>
              </c:numCache>
            </c:numRef>
          </c:val>
        </c:ser>
        <c:marker val="1"/>
        <c:axId val="52902912"/>
        <c:axId val="52908800"/>
      </c:lineChart>
      <c:catAx>
        <c:axId val="52822400"/>
        <c:scaling>
          <c:orientation val="minMax"/>
        </c:scaling>
        <c:axPos val="b"/>
        <c:title>
          <c:tx>
            <c:rich>
              <a:bodyPr/>
              <a:lstStyle/>
              <a:p>
                <a:pPr>
                  <a:defRPr/>
                </a:pPr>
                <a:r>
                  <a:rPr lang="ja-JP"/>
                  <a:t>年齢階級</a:t>
                </a:r>
              </a:p>
            </c:rich>
          </c:tx>
          <c:layout>
            <c:manualLayout>
              <c:xMode val="edge"/>
              <c:yMode val="edge"/>
              <c:x val="0.49116607773851606"/>
              <c:y val="0.851853972798855"/>
            </c:manualLayout>
          </c:layout>
          <c:spPr>
            <a:noFill/>
            <a:ln w="25400">
              <a:noFill/>
            </a:ln>
          </c:spPr>
        </c:title>
        <c:numFmt formatCode="@" sourceLinked="1"/>
        <c:majorTickMark val="in"/>
        <c:tickLblPos val="nextTo"/>
        <c:spPr>
          <a:ln w="3175">
            <a:solidFill>
              <a:srgbClr val="000000"/>
            </a:solidFill>
            <a:prstDash val="solid"/>
          </a:ln>
        </c:spPr>
        <c:txPr>
          <a:bodyPr rot="0" vert="horz"/>
          <a:lstStyle/>
          <a:p>
            <a:pPr>
              <a:defRPr/>
            </a:pPr>
            <a:endParaRPr lang="ja-JP"/>
          </a:p>
        </c:txPr>
        <c:crossAx val="52900992"/>
        <c:crosses val="autoZero"/>
        <c:auto val="1"/>
        <c:lblAlgn val="ctr"/>
        <c:lblOffset val="100"/>
        <c:tickLblSkip val="1"/>
        <c:tickMarkSkip val="1"/>
      </c:catAx>
      <c:valAx>
        <c:axId val="52900992"/>
        <c:scaling>
          <c:orientation val="minMax"/>
          <c:max val="3"/>
        </c:scaling>
        <c:axPos val="l"/>
        <c:majorGridlines>
          <c:spPr>
            <a:ln w="3175">
              <a:solidFill>
                <a:srgbClr val="000000"/>
              </a:solidFill>
              <a:prstDash val="solid"/>
            </a:ln>
          </c:spPr>
        </c:majorGridlines>
        <c:title>
          <c:tx>
            <c:rich>
              <a:bodyPr rot="0" vert="wordArtVertRtl"/>
              <a:lstStyle/>
              <a:p>
                <a:pPr algn="ctr">
                  <a:defRPr/>
                </a:pPr>
                <a:r>
                  <a:rPr lang="ja-JP"/>
                  <a:t>年齢階級別超過死亡率</a:t>
                </a:r>
              </a:p>
              <a:p>
                <a:pPr algn="ctr">
                  <a:defRPr/>
                </a:pPr>
                <a:r>
                  <a:rPr lang="ja-JP"/>
                  <a:t>（</a:t>
                </a:r>
                <a:r>
                  <a:rPr lang="en-US"/>
                  <a:t>1967-68</a:t>
                </a:r>
                <a:r>
                  <a:rPr lang="ja-JP"/>
                  <a:t>年を</a:t>
                </a:r>
                <a:r>
                  <a:rPr lang="en-US"/>
                  <a:t>1</a:t>
                </a:r>
                <a:r>
                  <a:rPr lang="ja-JP"/>
                  <a:t>として</a:t>
                </a:r>
                <a:r>
                  <a:rPr lang="en-US"/>
                  <a:t>)</a:t>
                </a:r>
              </a:p>
            </c:rich>
          </c:tx>
          <c:layout>
            <c:manualLayout>
              <c:xMode val="edge"/>
              <c:yMode val="edge"/>
              <c:x val="4.4758539458186135E-2"/>
              <c:y val="6.7340597576818095E-2"/>
            </c:manualLayout>
          </c:layout>
          <c:spPr>
            <a:noFill/>
            <a:ln w="25400">
              <a:noFill/>
            </a:ln>
          </c:spPr>
        </c:title>
        <c:numFmt formatCode="0_ " sourceLinked="0"/>
        <c:majorTickMark val="in"/>
        <c:tickLblPos val="nextTo"/>
        <c:spPr>
          <a:ln w="3175">
            <a:solidFill>
              <a:srgbClr val="000000"/>
            </a:solidFill>
            <a:prstDash val="solid"/>
          </a:ln>
        </c:spPr>
        <c:txPr>
          <a:bodyPr rot="0" vert="horz"/>
          <a:lstStyle/>
          <a:p>
            <a:pPr>
              <a:defRPr/>
            </a:pPr>
            <a:endParaRPr lang="ja-JP"/>
          </a:p>
        </c:txPr>
        <c:crossAx val="52822400"/>
        <c:crosses val="autoZero"/>
        <c:crossBetween val="between"/>
        <c:majorUnit val="1"/>
      </c:valAx>
      <c:catAx>
        <c:axId val="52902912"/>
        <c:scaling>
          <c:orientation val="minMax"/>
        </c:scaling>
        <c:axPos val="b"/>
        <c:majorTickMark val="none"/>
        <c:tickLblPos val="none"/>
        <c:crossAx val="52908800"/>
        <c:crosses val="autoZero"/>
        <c:auto val="1"/>
        <c:lblAlgn val="ctr"/>
        <c:lblOffset val="100"/>
      </c:catAx>
      <c:valAx>
        <c:axId val="52908800"/>
        <c:scaling>
          <c:orientation val="minMax"/>
          <c:max val="3"/>
        </c:scaling>
        <c:axPos val="r"/>
        <c:numFmt formatCode="0.00_ " sourceLinked="1"/>
        <c:majorTickMark val="none"/>
        <c:tickLblPos val="none"/>
        <c:crossAx val="52902912"/>
        <c:crosses val="max"/>
        <c:crossBetween val="midCat"/>
      </c:valAx>
      <c:spPr>
        <a:noFill/>
        <a:ln w="25400">
          <a:noFill/>
        </a:ln>
      </c:spPr>
    </c:plotArea>
    <c:legend>
      <c:legendPos val="b"/>
      <c:layout>
        <c:manualLayout>
          <c:xMode val="edge"/>
          <c:yMode val="edge"/>
          <c:x val="0.27385159010600707"/>
          <c:y val="0.92424481030780292"/>
          <c:w val="0.55477031802120169"/>
          <c:h val="5.8081073199183431E-2"/>
        </c:manualLayout>
      </c:layout>
      <c:spPr>
        <a:solidFill>
          <a:srgbClr val="FFFFCC"/>
        </a:solidFill>
        <a:ln w="3175">
          <a:solidFill>
            <a:srgbClr val="000000"/>
          </a:solidFill>
          <a:prstDash val="solid"/>
        </a:ln>
      </c:spPr>
    </c:legend>
    <c:plotVisOnly val="1"/>
    <c:dispBlanksAs val="gap"/>
  </c:chart>
  <c:spPr>
    <a:solidFill>
      <a:srgbClr val="FFFFCC"/>
    </a:solidFill>
    <a:ln w="3175">
      <a:solidFill>
        <a:srgbClr val="000000"/>
      </a:solidFill>
      <a:prstDash val="solid"/>
    </a:ln>
  </c:spPr>
  <c:txPr>
    <a:bodyPr/>
    <a:lstStyle/>
    <a:p>
      <a:pPr>
        <a:defRPr sz="1800" b="1" i="0" u="none" strike="noStrike" baseline="0">
          <a:solidFill>
            <a:srgbClr val="000000"/>
          </a:solidFill>
          <a:latin typeface="ＭＳ 明朝"/>
          <a:ea typeface="ＭＳ 明朝"/>
          <a:cs typeface="ＭＳ 明朝"/>
        </a:defRPr>
      </a:pPr>
      <a:endParaRPr lang="ja-JP"/>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autoTitleDeleted val="1"/>
    <c:plotArea>
      <c:layout>
        <c:manualLayout>
          <c:layoutTarget val="inner"/>
          <c:xMode val="edge"/>
          <c:yMode val="edge"/>
          <c:x val="0.1986970684039088"/>
          <c:y val="7.812519868265444E-2"/>
          <c:w val="0.77850162866449635"/>
          <c:h val="0.62239741617181543"/>
        </c:manualLayout>
      </c:layout>
      <c:barChart>
        <c:barDir val="col"/>
        <c:grouping val="clustered"/>
        <c:ser>
          <c:idx val="0"/>
          <c:order val="0"/>
          <c:tx>
            <c:strRef>
              <c:f>Sheet1!$B$2</c:f>
              <c:strCache>
                <c:ptCount val="1"/>
                <c:pt idx="0">
                  <c:v>高齢期/強制期</c:v>
                </c:pt>
              </c:strCache>
            </c:strRef>
          </c:tx>
          <c:spPr>
            <a:solidFill>
              <a:srgbClr val="0070C0"/>
            </a:solidFill>
            <a:ln w="38100">
              <a:solidFill>
                <a:srgbClr val="0070C0"/>
              </a:solidFill>
              <a:prstDash val="solid"/>
            </a:ln>
          </c:spPr>
          <c:dPt>
            <c:idx val="4"/>
            <c:spPr>
              <a:solidFill>
                <a:srgbClr val="C00000"/>
              </a:solidFill>
              <a:ln w="38100">
                <a:solidFill>
                  <a:srgbClr val="C00000"/>
                </a:solidFill>
                <a:prstDash val="solid"/>
              </a:ln>
            </c:spPr>
          </c:dPt>
          <c:cat>
            <c:strRef>
              <c:f>Sheet1!$A$3:$A$7</c:f>
              <c:strCache>
                <c:ptCount val="5"/>
                <c:pt idx="0">
                  <c:v>5-14</c:v>
                </c:pt>
                <c:pt idx="1">
                  <c:v>15-34</c:v>
                </c:pt>
                <c:pt idx="2">
                  <c:v>35-64</c:v>
                </c:pt>
                <c:pt idx="3">
                  <c:v>65-</c:v>
                </c:pt>
                <c:pt idx="4">
                  <c:v>全年齢</c:v>
                </c:pt>
              </c:strCache>
            </c:strRef>
          </c:cat>
          <c:val>
            <c:numRef>
              <c:f>Sheet1!$B$3:$B$7</c:f>
              <c:numCache>
                <c:formatCode>0.00_ </c:formatCode>
                <c:ptCount val="5"/>
                <c:pt idx="0">
                  <c:v>4.6988999791400206</c:v>
                </c:pt>
                <c:pt idx="1">
                  <c:v>3.2097340689319411</c:v>
                </c:pt>
                <c:pt idx="2">
                  <c:v>1.2331318175919792</c:v>
                </c:pt>
                <c:pt idx="3">
                  <c:v>0.22723417219356848</c:v>
                </c:pt>
                <c:pt idx="4">
                  <c:v>0.330038091152621</c:v>
                </c:pt>
              </c:numCache>
            </c:numRef>
          </c:val>
        </c:ser>
        <c:axId val="52952064"/>
        <c:axId val="53621888"/>
      </c:barChart>
      <c:lineChart>
        <c:grouping val="standard"/>
        <c:ser>
          <c:idx val="1"/>
          <c:order val="1"/>
          <c:tx>
            <c:strRef>
              <c:f>Sheet1!$C$2</c:f>
              <c:strCache>
                <c:ptCount val="1"/>
                <c:pt idx="0">
                  <c:v>ダミー</c:v>
                </c:pt>
              </c:strCache>
            </c:strRef>
          </c:tx>
          <c:spPr>
            <a:ln w="47625">
              <a:solidFill>
                <a:srgbClr val="FF0000"/>
              </a:solidFill>
            </a:ln>
          </c:spPr>
          <c:marker>
            <c:symbol val="none"/>
          </c:marker>
          <c:cat>
            <c:strRef>
              <c:f>Sheet1!$A$3:$A$7</c:f>
              <c:strCache>
                <c:ptCount val="5"/>
                <c:pt idx="0">
                  <c:v>5-14</c:v>
                </c:pt>
                <c:pt idx="1">
                  <c:v>15-34</c:v>
                </c:pt>
                <c:pt idx="2">
                  <c:v>35-64</c:v>
                </c:pt>
                <c:pt idx="3">
                  <c:v>65-</c:v>
                </c:pt>
                <c:pt idx="4">
                  <c:v>全年齢</c:v>
                </c:pt>
              </c:strCache>
            </c:strRef>
          </c:cat>
          <c:val>
            <c:numRef>
              <c:f>Sheet1!$C$3:$C$7</c:f>
              <c:numCache>
                <c:formatCode>0.0_ </c:formatCode>
                <c:ptCount val="5"/>
                <c:pt idx="0">
                  <c:v>1</c:v>
                </c:pt>
                <c:pt idx="1">
                  <c:v>1</c:v>
                </c:pt>
                <c:pt idx="2">
                  <c:v>1</c:v>
                </c:pt>
                <c:pt idx="3">
                  <c:v>1</c:v>
                </c:pt>
                <c:pt idx="4">
                  <c:v>1</c:v>
                </c:pt>
              </c:numCache>
            </c:numRef>
          </c:val>
        </c:ser>
        <c:marker val="1"/>
        <c:axId val="53625600"/>
        <c:axId val="53623808"/>
      </c:lineChart>
      <c:catAx>
        <c:axId val="52952064"/>
        <c:scaling>
          <c:orientation val="minMax"/>
        </c:scaling>
        <c:axPos val="b"/>
        <c:title>
          <c:tx>
            <c:rich>
              <a:bodyPr/>
              <a:lstStyle/>
              <a:p>
                <a:pPr>
                  <a:defRPr/>
                </a:pPr>
                <a:r>
                  <a:rPr lang="ja-JP"/>
                  <a:t>年齢階層</a:t>
                </a:r>
              </a:p>
            </c:rich>
          </c:tx>
          <c:layout>
            <c:manualLayout>
              <c:xMode val="edge"/>
              <c:yMode val="edge"/>
              <c:x val="0.43268186753528803"/>
              <c:y val="0.87326580271216103"/>
            </c:manualLayout>
          </c:layout>
          <c:spPr>
            <a:noFill/>
            <a:ln w="25400">
              <a:noFill/>
            </a:ln>
          </c:spPr>
        </c:title>
        <c:numFmt formatCode="General" sourceLinked="1"/>
        <c:majorTickMark val="in"/>
        <c:tickLblPos val="nextTo"/>
        <c:spPr>
          <a:ln w="3175">
            <a:solidFill>
              <a:srgbClr val="000000"/>
            </a:solidFill>
            <a:prstDash val="solid"/>
          </a:ln>
        </c:spPr>
        <c:txPr>
          <a:bodyPr rot="0" vert="horz"/>
          <a:lstStyle/>
          <a:p>
            <a:pPr>
              <a:defRPr/>
            </a:pPr>
            <a:endParaRPr lang="ja-JP"/>
          </a:p>
        </c:txPr>
        <c:crossAx val="53621888"/>
        <c:crosses val="autoZero"/>
        <c:auto val="1"/>
        <c:lblAlgn val="ctr"/>
        <c:lblOffset val="100"/>
        <c:tickLblSkip val="1"/>
        <c:tickMarkSkip val="1"/>
      </c:catAx>
      <c:valAx>
        <c:axId val="53621888"/>
        <c:scaling>
          <c:orientation val="minMax"/>
          <c:max val="5"/>
        </c:scaling>
        <c:axPos val="l"/>
        <c:majorGridlines>
          <c:spPr>
            <a:ln w="9525" cap="flat" cmpd="sng" algn="ctr">
              <a:solidFill>
                <a:schemeClr val="dk1">
                  <a:shade val="95000"/>
                  <a:satMod val="105000"/>
                </a:schemeClr>
              </a:solidFill>
              <a:prstDash val="solid"/>
            </a:ln>
            <a:effectLst/>
          </c:spPr>
        </c:majorGridlines>
        <c:title>
          <c:tx>
            <c:rich>
              <a:bodyPr rot="0" vert="wordArtVertRtl"/>
              <a:lstStyle/>
              <a:p>
                <a:pPr algn="ctr">
                  <a:defRPr/>
                </a:pPr>
                <a:r>
                  <a:rPr lang="ja-JP"/>
                  <a:t>変化（高齢期／強制期）</a:t>
                </a:r>
              </a:p>
            </c:rich>
          </c:tx>
          <c:layout>
            <c:manualLayout>
              <c:xMode val="edge"/>
              <c:yMode val="edge"/>
              <c:x val="3.9087947882736201E-2"/>
              <c:y val="5.9895833333333419E-2"/>
            </c:manualLayout>
          </c:layout>
          <c:spPr>
            <a:noFill/>
            <a:ln w="25400">
              <a:noFill/>
            </a:ln>
          </c:spPr>
        </c:title>
        <c:numFmt formatCode="0_ " sourceLinked="0"/>
        <c:majorTickMark val="in"/>
        <c:tickLblPos val="nextTo"/>
        <c:spPr>
          <a:ln w="3175">
            <a:solidFill>
              <a:srgbClr val="000000"/>
            </a:solidFill>
            <a:prstDash val="solid"/>
          </a:ln>
        </c:spPr>
        <c:txPr>
          <a:bodyPr rot="0" vert="horz"/>
          <a:lstStyle/>
          <a:p>
            <a:pPr>
              <a:defRPr/>
            </a:pPr>
            <a:endParaRPr lang="ja-JP"/>
          </a:p>
        </c:txPr>
        <c:crossAx val="52952064"/>
        <c:crosses val="autoZero"/>
        <c:crossBetween val="between"/>
        <c:majorUnit val="1"/>
      </c:valAx>
      <c:valAx>
        <c:axId val="53623808"/>
        <c:scaling>
          <c:orientation val="minMax"/>
          <c:max val="5"/>
        </c:scaling>
        <c:axPos val="r"/>
        <c:numFmt formatCode="0.0_ " sourceLinked="1"/>
        <c:majorTickMark val="none"/>
        <c:tickLblPos val="none"/>
        <c:crossAx val="53625600"/>
        <c:crosses val="max"/>
        <c:crossBetween val="midCat"/>
      </c:valAx>
      <c:catAx>
        <c:axId val="53625600"/>
        <c:scaling>
          <c:orientation val="minMax"/>
        </c:scaling>
        <c:axPos val="t"/>
        <c:majorTickMark val="none"/>
        <c:tickLblPos val="none"/>
        <c:crossAx val="53623808"/>
        <c:crosses val="max"/>
        <c:auto val="1"/>
        <c:lblAlgn val="ctr"/>
        <c:lblOffset val="100"/>
      </c:catAx>
      <c:spPr>
        <a:solidFill>
          <a:srgbClr val="FFFFCC"/>
        </a:solidFill>
        <a:ln w="12700">
          <a:solidFill>
            <a:srgbClr val="808080"/>
          </a:solidFill>
          <a:prstDash val="solid"/>
        </a:ln>
      </c:spPr>
    </c:plotArea>
    <c:plotVisOnly val="1"/>
    <c:dispBlanksAs val="gap"/>
  </c:chart>
  <c:spPr>
    <a:solidFill>
      <a:srgbClr val="FFFFCC"/>
    </a:solidFill>
    <a:ln w="3175">
      <a:solidFill>
        <a:srgbClr val="000000"/>
      </a:solidFill>
      <a:prstDash val="solid"/>
    </a:ln>
  </c:spPr>
  <c:txPr>
    <a:bodyPr/>
    <a:lstStyle/>
    <a:p>
      <a:pPr>
        <a:defRPr sz="2400" b="1" i="0" u="none" strike="noStrike" baseline="0">
          <a:solidFill>
            <a:srgbClr val="000000"/>
          </a:solidFill>
          <a:latin typeface="ＭＳ 明朝"/>
          <a:ea typeface="ＭＳ 明朝"/>
          <a:cs typeface="ＭＳ 明朝"/>
        </a:defRPr>
      </a:pPr>
      <a:endParaRPr lang="ja-JP"/>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4.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5.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8.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5.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46.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49.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5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5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5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8.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3874"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200"/>
            </a:lvl1pPr>
          </a:lstStyle>
          <a:p>
            <a:pPr>
              <a:defRPr/>
            </a:pPr>
            <a:endParaRPr lang="en-US" altLang="ja-JP"/>
          </a:p>
        </p:txBody>
      </p:sp>
      <p:sp>
        <p:nvSpPr>
          <p:cNvPr id="463875" name="Rectangle 3"/>
          <p:cNvSpPr>
            <a:spLocks noGrp="1" noChangeArrowheads="1"/>
          </p:cNvSpPr>
          <p:nvPr>
            <p:ph type="dt" sz="quarter" idx="1"/>
          </p:nvPr>
        </p:nvSpPr>
        <p:spPr bwMode="auto">
          <a:xfrm>
            <a:off x="3814763" y="0"/>
            <a:ext cx="2919412" cy="4937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200"/>
            </a:lvl1pPr>
          </a:lstStyle>
          <a:p>
            <a:pPr>
              <a:defRPr/>
            </a:pPr>
            <a:endParaRPr lang="en-US" altLang="ja-JP"/>
          </a:p>
        </p:txBody>
      </p:sp>
      <p:sp>
        <p:nvSpPr>
          <p:cNvPr id="463876" name="Rectangle 4"/>
          <p:cNvSpPr>
            <a:spLocks noGrp="1" noChangeArrowheads="1"/>
          </p:cNvSpPr>
          <p:nvPr>
            <p:ph type="ftr" sz="quarter" idx="2"/>
          </p:nvPr>
        </p:nvSpPr>
        <p:spPr bwMode="auto">
          <a:xfrm>
            <a:off x="0" y="9374188"/>
            <a:ext cx="2919413" cy="493712"/>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defRPr sz="1200"/>
            </a:lvl1pPr>
          </a:lstStyle>
          <a:p>
            <a:pPr>
              <a:defRPr/>
            </a:pPr>
            <a:endParaRPr lang="en-US" altLang="ja-JP"/>
          </a:p>
        </p:txBody>
      </p:sp>
      <p:sp>
        <p:nvSpPr>
          <p:cNvPr id="463877" name="Rectangle 5"/>
          <p:cNvSpPr>
            <a:spLocks noGrp="1" noChangeArrowheads="1"/>
          </p:cNvSpPr>
          <p:nvPr>
            <p:ph type="sldNum" sz="quarter" idx="3"/>
          </p:nvPr>
        </p:nvSpPr>
        <p:spPr bwMode="auto">
          <a:xfrm>
            <a:off x="3814763" y="9374188"/>
            <a:ext cx="2919412" cy="493712"/>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r">
              <a:defRPr sz="1200"/>
            </a:lvl1pPr>
          </a:lstStyle>
          <a:p>
            <a:pPr>
              <a:defRPr/>
            </a:pPr>
            <a:fld id="{2F6DD4AB-D89F-4F6B-8BCC-293C171B02EC}"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8946" name="Rectangle 2"/>
          <p:cNvSpPr>
            <a:spLocks noGrp="1" noChangeArrowheads="1"/>
          </p:cNvSpPr>
          <p:nvPr>
            <p:ph type="hdr" sz="quarter"/>
          </p:nvPr>
        </p:nvSpPr>
        <p:spPr bwMode="auto">
          <a:xfrm>
            <a:off x="0" y="0"/>
            <a:ext cx="2919413" cy="4937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defRPr sz="1200"/>
            </a:lvl1pPr>
          </a:lstStyle>
          <a:p>
            <a:pPr>
              <a:defRPr/>
            </a:pPr>
            <a:endParaRPr lang="en-US" altLang="ja-JP"/>
          </a:p>
        </p:txBody>
      </p:sp>
      <p:sp>
        <p:nvSpPr>
          <p:cNvPr id="338947" name="Rectangle 3"/>
          <p:cNvSpPr>
            <a:spLocks noGrp="1" noChangeArrowheads="1"/>
          </p:cNvSpPr>
          <p:nvPr>
            <p:ph type="dt" idx="1"/>
          </p:nvPr>
        </p:nvSpPr>
        <p:spPr bwMode="auto">
          <a:xfrm>
            <a:off x="3814763" y="0"/>
            <a:ext cx="2919412" cy="493713"/>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lvl1pPr algn="r">
              <a:defRPr sz="1200"/>
            </a:lvl1pPr>
          </a:lstStyle>
          <a:p>
            <a:pPr>
              <a:defRPr/>
            </a:pPr>
            <a:endParaRPr lang="en-US" altLang="ja-JP"/>
          </a:p>
        </p:txBody>
      </p:sp>
      <p:sp>
        <p:nvSpPr>
          <p:cNvPr id="100356" name="Rectangle 4"/>
          <p:cNvSpPr>
            <a:spLocks noGrp="1" noRot="1" noChangeAspect="1" noChangeArrowheads="1" noTextEdit="1"/>
          </p:cNvSpPr>
          <p:nvPr>
            <p:ph type="sldImg" idx="2"/>
          </p:nvPr>
        </p:nvSpPr>
        <p:spPr bwMode="auto">
          <a:xfrm>
            <a:off x="900113" y="739775"/>
            <a:ext cx="4935537" cy="3702050"/>
          </a:xfrm>
          <a:prstGeom prst="rect">
            <a:avLst/>
          </a:prstGeom>
          <a:noFill/>
          <a:ln w="9525">
            <a:solidFill>
              <a:srgbClr val="000000"/>
            </a:solidFill>
            <a:miter lim="800000"/>
            <a:headEnd/>
            <a:tailEnd/>
          </a:ln>
        </p:spPr>
      </p:sp>
      <p:sp>
        <p:nvSpPr>
          <p:cNvPr id="338949" name="Rectangle 5"/>
          <p:cNvSpPr>
            <a:spLocks noGrp="1" noChangeArrowheads="1"/>
          </p:cNvSpPr>
          <p:nvPr>
            <p:ph type="body" sz="quarter" idx="3"/>
          </p:nvPr>
        </p:nvSpPr>
        <p:spPr bwMode="auto">
          <a:xfrm>
            <a:off x="673100" y="4687888"/>
            <a:ext cx="5389563" cy="4441825"/>
          </a:xfrm>
          <a:prstGeom prst="rect">
            <a:avLst/>
          </a:prstGeom>
          <a:noFill/>
          <a:ln w="9525">
            <a:noFill/>
            <a:miter lim="800000"/>
            <a:headEnd/>
            <a:tailEnd/>
          </a:ln>
          <a:effectLst/>
        </p:spPr>
        <p:txBody>
          <a:bodyPr vert="horz" wrap="square" lIns="91428" tIns="45714" rIns="91428" bIns="45714" numCol="1" anchor="t" anchorCtr="0" compatLnSpc="1">
            <a:prstTxWarp prst="textNoShape">
              <a:avLst/>
            </a:prstTxWarp>
          </a:bodyPr>
          <a:lstStyle/>
          <a:p>
            <a:pPr lvl="0"/>
            <a:r>
              <a:rPr lang="ja-JP" altLang="en-US" noProof="0" smtClean="0"/>
              <a:t>マスタ テキストの書式設定</a:t>
            </a:r>
          </a:p>
          <a:p>
            <a:pPr lvl="1"/>
            <a:r>
              <a:rPr lang="ja-JP" altLang="en-US" noProof="0" smtClean="0"/>
              <a:t>第 </a:t>
            </a:r>
            <a:r>
              <a:rPr lang="en-US" altLang="ja-JP" noProof="0" smtClean="0"/>
              <a:t>2 </a:t>
            </a:r>
            <a:r>
              <a:rPr lang="ja-JP" altLang="en-US" noProof="0" smtClean="0"/>
              <a:t>レベル</a:t>
            </a:r>
          </a:p>
          <a:p>
            <a:pPr lvl="2"/>
            <a:r>
              <a:rPr lang="ja-JP" altLang="en-US" noProof="0" smtClean="0"/>
              <a:t>第 </a:t>
            </a:r>
            <a:r>
              <a:rPr lang="en-US" altLang="ja-JP" noProof="0" smtClean="0"/>
              <a:t>3 </a:t>
            </a:r>
            <a:r>
              <a:rPr lang="ja-JP" altLang="en-US" noProof="0" smtClean="0"/>
              <a:t>レベル</a:t>
            </a:r>
          </a:p>
          <a:p>
            <a:pPr lvl="3"/>
            <a:r>
              <a:rPr lang="ja-JP" altLang="en-US" noProof="0" smtClean="0"/>
              <a:t>第 </a:t>
            </a:r>
            <a:r>
              <a:rPr lang="en-US" altLang="ja-JP" noProof="0" smtClean="0"/>
              <a:t>4 </a:t>
            </a:r>
            <a:r>
              <a:rPr lang="ja-JP" altLang="en-US" noProof="0" smtClean="0"/>
              <a:t>レベル</a:t>
            </a:r>
          </a:p>
          <a:p>
            <a:pPr lvl="4"/>
            <a:r>
              <a:rPr lang="ja-JP" altLang="en-US" noProof="0" smtClean="0"/>
              <a:t>第 </a:t>
            </a:r>
            <a:r>
              <a:rPr lang="en-US" altLang="ja-JP" noProof="0" smtClean="0"/>
              <a:t>5 </a:t>
            </a:r>
            <a:r>
              <a:rPr lang="ja-JP" altLang="en-US" noProof="0" smtClean="0"/>
              <a:t>レベル</a:t>
            </a:r>
          </a:p>
        </p:txBody>
      </p:sp>
      <p:sp>
        <p:nvSpPr>
          <p:cNvPr id="338950" name="Rectangle 6"/>
          <p:cNvSpPr>
            <a:spLocks noGrp="1" noChangeArrowheads="1"/>
          </p:cNvSpPr>
          <p:nvPr>
            <p:ph type="ftr" sz="quarter" idx="4"/>
          </p:nvPr>
        </p:nvSpPr>
        <p:spPr bwMode="auto">
          <a:xfrm>
            <a:off x="0" y="9374188"/>
            <a:ext cx="2919413" cy="493712"/>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defRPr sz="1200"/>
            </a:lvl1pPr>
          </a:lstStyle>
          <a:p>
            <a:pPr>
              <a:defRPr/>
            </a:pPr>
            <a:endParaRPr lang="en-US" altLang="ja-JP"/>
          </a:p>
        </p:txBody>
      </p:sp>
      <p:sp>
        <p:nvSpPr>
          <p:cNvPr id="338951" name="Rectangle 7"/>
          <p:cNvSpPr>
            <a:spLocks noGrp="1" noChangeArrowheads="1"/>
          </p:cNvSpPr>
          <p:nvPr>
            <p:ph type="sldNum" sz="quarter" idx="5"/>
          </p:nvPr>
        </p:nvSpPr>
        <p:spPr bwMode="auto">
          <a:xfrm>
            <a:off x="3814763" y="9374188"/>
            <a:ext cx="2919412" cy="493712"/>
          </a:xfrm>
          <a:prstGeom prst="rect">
            <a:avLst/>
          </a:prstGeom>
          <a:noFill/>
          <a:ln w="9525">
            <a:noFill/>
            <a:miter lim="800000"/>
            <a:headEnd/>
            <a:tailEnd/>
          </a:ln>
          <a:effectLst/>
        </p:spPr>
        <p:txBody>
          <a:bodyPr vert="horz" wrap="square" lIns="91428" tIns="45714" rIns="91428" bIns="45714" numCol="1" anchor="b" anchorCtr="0" compatLnSpc="1">
            <a:prstTxWarp prst="textNoShape">
              <a:avLst/>
            </a:prstTxWarp>
          </a:bodyPr>
          <a:lstStyle>
            <a:lvl1pPr algn="r">
              <a:defRPr sz="1200"/>
            </a:lvl1pPr>
          </a:lstStyle>
          <a:p>
            <a:pPr>
              <a:defRPr/>
            </a:pPr>
            <a:fld id="{8E671950-636A-4AD8-AD28-3DBE04ADE862}" type="slidenum">
              <a:rPr lang="en-US" altLang="ja-JP"/>
              <a:pPr>
                <a:defRPr/>
              </a:pPr>
              <a:t>&lt;#&gt;</a:t>
            </a:fld>
            <a:endParaRPr lang="en-US" altLang="ja-JP"/>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4855E156-6310-44A5-8FE0-65C9B1371028}" type="slidenum">
              <a:rPr lang="en-US" altLang="ja-JP" smtClean="0"/>
              <a:pPr/>
              <a:t>1</a:t>
            </a:fld>
            <a:endParaRPr lang="en-US" altLang="ja-JP"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スライド イメージ プレースホルダ 1"/>
          <p:cNvSpPr>
            <a:spLocks noGrp="1" noRot="1" noChangeAspect="1" noTextEdit="1"/>
          </p:cNvSpPr>
          <p:nvPr>
            <p:ph type="sldImg"/>
          </p:nvPr>
        </p:nvSpPr>
        <p:spPr>
          <a:ln/>
        </p:spPr>
      </p:sp>
      <p:sp>
        <p:nvSpPr>
          <p:cNvPr id="103427" name="ノート プレースホルダ 2"/>
          <p:cNvSpPr>
            <a:spLocks noGrp="1"/>
          </p:cNvSpPr>
          <p:nvPr>
            <p:ph type="body" idx="1"/>
          </p:nvPr>
        </p:nvSpPr>
        <p:spPr>
          <a:noFill/>
          <a:ln/>
        </p:spPr>
        <p:txBody>
          <a:bodyPr/>
          <a:lstStyle/>
          <a:p>
            <a:endParaRPr lang="ja-JP" altLang="en-US" smtClean="0"/>
          </a:p>
        </p:txBody>
      </p:sp>
      <p:sp>
        <p:nvSpPr>
          <p:cNvPr id="103428" name="スライド番号プレースホルダ 3"/>
          <p:cNvSpPr>
            <a:spLocks noGrp="1"/>
          </p:cNvSpPr>
          <p:nvPr>
            <p:ph type="sldNum" sz="quarter" idx="5"/>
          </p:nvPr>
        </p:nvSpPr>
        <p:spPr>
          <a:noFill/>
        </p:spPr>
        <p:txBody>
          <a:bodyPr/>
          <a:lstStyle/>
          <a:p>
            <a:fld id="{5F880CCA-5195-4CD2-BD36-40CBF50A4A77}" type="slidenum">
              <a:rPr lang="en-US" altLang="ja-JP" smtClean="0"/>
              <a:pPr/>
              <a:t>70</a:t>
            </a:fld>
            <a:endParaRPr lang="en-US"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60438" y="2982913"/>
            <a:ext cx="10880725" cy="2057400"/>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920875" y="5440363"/>
            <a:ext cx="8959850" cy="24542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9282113" y="384175"/>
            <a:ext cx="2879725" cy="8193088"/>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39763" y="384175"/>
            <a:ext cx="8489950" cy="8193088"/>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639763" y="384175"/>
            <a:ext cx="11522075" cy="1600200"/>
          </a:xfrm>
        </p:spPr>
        <p:txBody>
          <a:bodyPr/>
          <a:lstStyle/>
          <a:p>
            <a:r>
              <a:rPr lang="ja-JP" altLang="en-US" smtClean="0"/>
              <a:t>マスタ タイトルの書式設定</a:t>
            </a:r>
            <a:endParaRPr lang="ja-JP" altLang="en-US"/>
          </a:p>
        </p:txBody>
      </p:sp>
      <p:sp>
        <p:nvSpPr>
          <p:cNvPr id="3" name="表プレースホルダ 2"/>
          <p:cNvSpPr>
            <a:spLocks noGrp="1"/>
          </p:cNvSpPr>
          <p:nvPr>
            <p:ph type="tbl" idx="1"/>
          </p:nvPr>
        </p:nvSpPr>
        <p:spPr>
          <a:xfrm>
            <a:off x="639763" y="2239963"/>
            <a:ext cx="11522075" cy="6337300"/>
          </a:xfrm>
        </p:spPr>
        <p:txBody>
          <a:bodyPr/>
          <a:lstStyle/>
          <a:p>
            <a:pPr lvl="0"/>
            <a:endParaRPr lang="ja-JP" alt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9763" y="384175"/>
            <a:ext cx="11522075" cy="1600200"/>
          </a:xfrm>
        </p:spPr>
        <p:txBody>
          <a:bodyPr/>
          <a:lstStyle/>
          <a:p>
            <a:r>
              <a:rPr lang="ja-JP" altLang="en-US" smtClean="0"/>
              <a:t>マスタ タイトルの書式設定</a:t>
            </a:r>
            <a:endParaRPr lang="ja-JP" altLang="en-US"/>
          </a:p>
        </p:txBody>
      </p:sp>
      <p:sp>
        <p:nvSpPr>
          <p:cNvPr id="3" name="テキスト プレースホルダ 2"/>
          <p:cNvSpPr>
            <a:spLocks noGrp="1"/>
          </p:cNvSpPr>
          <p:nvPr>
            <p:ph type="body" sz="half" idx="1"/>
          </p:nvPr>
        </p:nvSpPr>
        <p:spPr>
          <a:xfrm>
            <a:off x="639763" y="2239963"/>
            <a:ext cx="5684837" cy="63373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477000" y="2239963"/>
            <a:ext cx="5684838" cy="6337300"/>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タイトル、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640080" y="384493"/>
            <a:ext cx="11521440" cy="16002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40080" y="2240281"/>
            <a:ext cx="5654040" cy="633634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507480" y="2240281"/>
            <a:ext cx="5654040" cy="633634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011238" y="6169025"/>
            <a:ext cx="10880725" cy="19081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1011238" y="4068763"/>
            <a:ext cx="10880725" cy="2100262"/>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39763" y="2239963"/>
            <a:ext cx="5684837" cy="633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477000" y="2239963"/>
            <a:ext cx="5684838" cy="63373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39763" y="2149475"/>
            <a:ext cx="5656262"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39763" y="3044825"/>
            <a:ext cx="5656262"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502400" y="2149475"/>
            <a:ext cx="5659438" cy="895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502400" y="3044825"/>
            <a:ext cx="5659438" cy="5532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39763" y="382588"/>
            <a:ext cx="4211637" cy="1627187"/>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5005388" y="382588"/>
            <a:ext cx="7156450" cy="81946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39763" y="2009775"/>
            <a:ext cx="4211637" cy="6567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509838" y="6721475"/>
            <a:ext cx="7680325" cy="792163"/>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509838" y="857250"/>
            <a:ext cx="7680325" cy="57610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2509838" y="7513638"/>
            <a:ext cx="7680325" cy="1127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FFFFFF"/>
            </a:gs>
            <a:gs pos="100000">
              <a:srgbClr val="990000"/>
            </a:gs>
          </a:gsLst>
          <a:lin ang="189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39763" y="384175"/>
            <a:ext cx="11522075" cy="1600200"/>
          </a:xfrm>
          <a:prstGeom prst="rect">
            <a:avLst/>
          </a:prstGeom>
          <a:noFill/>
          <a:ln w="9525">
            <a:noFill/>
            <a:miter lim="800000"/>
            <a:headEnd/>
            <a:tailEnd/>
          </a:ln>
          <a:effectLst/>
        </p:spPr>
        <p:txBody>
          <a:bodyPr vert="horz" wrap="square" lIns="127954" tIns="63980" rIns="127954" bIns="6398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39763" y="2239963"/>
            <a:ext cx="11522075" cy="633730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639763" y="8743950"/>
            <a:ext cx="29876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a:defRPr sz="2000"/>
            </a:lvl1pPr>
          </a:lstStyle>
          <a:p>
            <a:pPr>
              <a:defRPr/>
            </a:pPr>
            <a:endParaRPr lang="en-US" altLang="ja-JP"/>
          </a:p>
        </p:txBody>
      </p:sp>
      <p:sp>
        <p:nvSpPr>
          <p:cNvPr id="1029" name="Rectangle 5"/>
          <p:cNvSpPr>
            <a:spLocks noGrp="1" noChangeArrowheads="1"/>
          </p:cNvSpPr>
          <p:nvPr>
            <p:ph type="ftr" sz="quarter" idx="3"/>
          </p:nvPr>
        </p:nvSpPr>
        <p:spPr bwMode="auto">
          <a:xfrm>
            <a:off x="4373563" y="8743950"/>
            <a:ext cx="4054475" cy="666750"/>
          </a:xfrm>
          <a:prstGeom prst="rect">
            <a:avLst/>
          </a:prstGeom>
          <a:noFill/>
          <a:ln w="9525">
            <a:noFill/>
            <a:miter lim="800000"/>
            <a:headEnd/>
            <a:tailEnd/>
          </a:ln>
          <a:effectLst/>
        </p:spPr>
        <p:txBody>
          <a:bodyPr vert="horz" wrap="square" lIns="127954" tIns="63980" rIns="127954" bIns="63980" numCol="1" anchor="t" anchorCtr="0" compatLnSpc="1">
            <a:prstTxWarp prst="textNoShape">
              <a:avLst/>
            </a:prstTxWarp>
          </a:bodyPr>
          <a:lstStyle>
            <a:lvl1pPr algn="ctr">
              <a:defRPr sz="2000"/>
            </a:lvl1pPr>
          </a:lstStyle>
          <a:p>
            <a:pPr>
              <a:defRPr/>
            </a:pPr>
            <a:endParaRPr lang="en-US" altLang="ja-JP"/>
          </a:p>
        </p:txBody>
      </p:sp>
      <p:pic>
        <p:nvPicPr>
          <p:cNvPr id="49158" name="Picture 7" descr="院マーク原寸"/>
          <p:cNvPicPr>
            <a:picLocks noChangeAspect="1" noChangeArrowheads="1"/>
          </p:cNvPicPr>
          <p:nvPr userDrawn="1"/>
        </p:nvPicPr>
        <p:blipFill>
          <a:blip r:embed="rId16"/>
          <a:srcRect/>
          <a:stretch>
            <a:fillRect/>
          </a:stretch>
        </p:blipFill>
        <p:spPr bwMode="auto">
          <a:xfrm>
            <a:off x="250825" y="7924800"/>
            <a:ext cx="1333500" cy="1308100"/>
          </a:xfrm>
          <a:prstGeom prst="rect">
            <a:avLst/>
          </a:prstGeom>
          <a:noFill/>
          <a:ln w="9525">
            <a:noFill/>
            <a:miter lim="800000"/>
            <a:headEnd/>
            <a:tailEnd/>
          </a:ln>
        </p:spPr>
      </p:pic>
      <p:sp>
        <p:nvSpPr>
          <p:cNvPr id="1032" name="Text Box 8"/>
          <p:cNvSpPr txBox="1">
            <a:spLocks noChangeArrowheads="1"/>
          </p:cNvSpPr>
          <p:nvPr userDrawn="1"/>
        </p:nvSpPr>
        <p:spPr bwMode="auto">
          <a:xfrm>
            <a:off x="11684000" y="8874125"/>
            <a:ext cx="1111250" cy="720725"/>
          </a:xfrm>
          <a:prstGeom prst="rect">
            <a:avLst/>
          </a:prstGeom>
          <a:noFill/>
          <a:ln w="9525">
            <a:noFill/>
            <a:miter lim="800000"/>
            <a:headEnd/>
            <a:tailEnd/>
          </a:ln>
          <a:effectLst/>
        </p:spPr>
        <p:txBody>
          <a:bodyPr wrap="none" lIns="127954" tIns="63980" rIns="127954" bIns="63980">
            <a:spAutoFit/>
          </a:bodyPr>
          <a:lstStyle/>
          <a:p>
            <a:pPr defTabSz="1279525">
              <a:defRPr/>
            </a:pPr>
            <a:fld id="{CC843DCC-2627-4E97-B82F-056A123CAA2C}" type="slidenum">
              <a:rPr lang="en-US" altLang="ja-JP" sz="3900" b="1">
                <a:effectLst>
                  <a:outerShdw blurRad="38100" dist="38100" dir="2700000" algn="tl">
                    <a:srgbClr val="FFFFFF"/>
                  </a:outerShdw>
                </a:effectLst>
              </a:rPr>
              <a:pPr defTabSz="1279525">
                <a:defRPr/>
              </a:pPr>
              <a:t>&lt;#&gt;</a:t>
            </a:fld>
            <a:endParaRPr lang="en-US" altLang="ja-JP" sz="3900" b="1">
              <a:effectLst>
                <a:outerShdw blurRad="38100" dist="38100" dir="2700000" algn="tl">
                  <a:srgbClr val="FFFFFF"/>
                </a:outerShdw>
              </a:effectLst>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defTabSz="1279525" rtl="0" eaLnBrk="0" fontAlgn="base" hangingPunct="0">
        <a:spcBef>
          <a:spcPct val="0"/>
        </a:spcBef>
        <a:spcAft>
          <a:spcPct val="0"/>
        </a:spcAft>
        <a:defRPr kumimoji="1" sz="6200" b="1">
          <a:solidFill>
            <a:schemeClr val="tx2"/>
          </a:solidFill>
          <a:effectLst>
            <a:outerShdw blurRad="38100" dist="38100" dir="2700000" algn="tl">
              <a:srgbClr val="FFFFFF"/>
            </a:outerShdw>
          </a:effectLst>
          <a:latin typeface="+mj-lt"/>
          <a:ea typeface="+mj-ea"/>
          <a:cs typeface="+mj-cs"/>
        </a:defRPr>
      </a:lvl1pPr>
      <a:lvl2pPr algn="ctr" defTabSz="1279525" rtl="0" eaLnBrk="0" fontAlgn="base" hangingPunct="0">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2pPr>
      <a:lvl3pPr algn="ctr" defTabSz="1279525" rtl="0" eaLnBrk="0" fontAlgn="base" hangingPunct="0">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3pPr>
      <a:lvl4pPr algn="ctr" defTabSz="1279525" rtl="0" eaLnBrk="0" fontAlgn="base" hangingPunct="0">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4pPr>
      <a:lvl5pPr algn="ctr" defTabSz="1279525" rtl="0" eaLnBrk="0" fontAlgn="base" hangingPunct="0">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5pPr>
      <a:lvl6pPr marL="457200" algn="ctr" defTabSz="1279525" rtl="0" fontAlgn="base">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6pPr>
      <a:lvl7pPr marL="914400" algn="ctr" defTabSz="1279525" rtl="0" fontAlgn="base">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7pPr>
      <a:lvl8pPr marL="1371600" algn="ctr" defTabSz="1279525" rtl="0" fontAlgn="base">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8pPr>
      <a:lvl9pPr marL="1828800" algn="ctr" defTabSz="1279525" rtl="0" fontAlgn="base">
        <a:spcBef>
          <a:spcPct val="0"/>
        </a:spcBef>
        <a:spcAft>
          <a:spcPct val="0"/>
        </a:spcAft>
        <a:defRPr kumimoji="1" sz="6200" b="1">
          <a:solidFill>
            <a:schemeClr val="tx2"/>
          </a:solidFill>
          <a:effectLst>
            <a:outerShdw blurRad="38100" dist="38100" dir="2700000" algn="tl">
              <a:srgbClr val="FFFFFF"/>
            </a:outerShdw>
          </a:effectLst>
          <a:latin typeface="ＭＳ Ｐゴシック" pitchFamily="50" charset="-128"/>
          <a:ea typeface="ＭＳ Ｐゴシック" pitchFamily="50" charset="-128"/>
        </a:defRPr>
      </a:lvl9pPr>
    </p:titleStyle>
    <p:bodyStyle>
      <a:lvl1pPr marL="479425" indent="-479425" algn="l" defTabSz="1279525" rtl="0" eaLnBrk="0" fontAlgn="base" hangingPunct="0">
        <a:spcBef>
          <a:spcPct val="20000"/>
        </a:spcBef>
        <a:spcAft>
          <a:spcPct val="0"/>
        </a:spcAft>
        <a:buChar char="•"/>
        <a:defRPr kumimoji="1" sz="5000" b="1">
          <a:solidFill>
            <a:schemeClr val="tx1"/>
          </a:solidFill>
          <a:effectLst>
            <a:outerShdw blurRad="38100" dist="38100" dir="2700000" algn="tl">
              <a:srgbClr val="FFFFFF"/>
            </a:outerShdw>
          </a:effectLst>
          <a:latin typeface="+mn-lt"/>
          <a:ea typeface="+mn-ea"/>
          <a:cs typeface="+mn-cs"/>
        </a:defRPr>
      </a:lvl1pPr>
      <a:lvl2pPr marL="1039813" indent="-400050" algn="l" defTabSz="1279525" rtl="0" eaLnBrk="0" fontAlgn="base" hangingPunct="0">
        <a:spcBef>
          <a:spcPct val="20000"/>
        </a:spcBef>
        <a:spcAft>
          <a:spcPct val="0"/>
        </a:spcAft>
        <a:buChar char="–"/>
        <a:defRPr kumimoji="1" sz="4500" b="1">
          <a:solidFill>
            <a:schemeClr val="tx1"/>
          </a:solidFill>
          <a:effectLst>
            <a:outerShdw blurRad="38100" dist="38100" dir="2700000" algn="tl">
              <a:srgbClr val="FFFFFF"/>
            </a:outerShdw>
          </a:effectLst>
          <a:latin typeface="+mn-lt"/>
          <a:ea typeface="+mn-ea"/>
        </a:defRPr>
      </a:lvl2pPr>
      <a:lvl3pPr marL="1600200" indent="-320675" algn="l" defTabSz="1279525" rtl="0" eaLnBrk="0" fontAlgn="base" hangingPunct="0">
        <a:spcBef>
          <a:spcPct val="20000"/>
        </a:spcBef>
        <a:spcAft>
          <a:spcPct val="0"/>
        </a:spcAft>
        <a:buChar char="•"/>
        <a:defRPr kumimoji="1" sz="3900" b="1">
          <a:solidFill>
            <a:schemeClr val="tx1"/>
          </a:solidFill>
          <a:effectLst>
            <a:outerShdw blurRad="38100" dist="38100" dir="2700000" algn="tl">
              <a:srgbClr val="FFFFFF"/>
            </a:outerShdw>
          </a:effectLst>
          <a:latin typeface="+mn-lt"/>
          <a:ea typeface="+mn-ea"/>
        </a:defRPr>
      </a:lvl3pPr>
      <a:lvl4pPr marL="2239963" indent="-319088" algn="l" defTabSz="1279525" rtl="0" eaLnBrk="0" fontAlgn="base" hangingPunct="0">
        <a:spcBef>
          <a:spcPct val="20000"/>
        </a:spcBef>
        <a:spcAft>
          <a:spcPct val="0"/>
        </a:spcAft>
        <a:buChar char="–"/>
        <a:defRPr kumimoji="1" sz="3400" b="1">
          <a:solidFill>
            <a:schemeClr val="tx1"/>
          </a:solidFill>
          <a:effectLst>
            <a:outerShdw blurRad="38100" dist="38100" dir="2700000" algn="tl">
              <a:srgbClr val="FFFFFF"/>
            </a:outerShdw>
          </a:effectLst>
          <a:latin typeface="+mn-lt"/>
          <a:ea typeface="+mn-ea"/>
        </a:defRPr>
      </a:lvl4pPr>
      <a:lvl5pPr marL="2879725" indent="-319088" algn="l" defTabSz="1279525" rtl="0" eaLnBrk="0" fontAlgn="base" hangingPunct="0">
        <a:spcBef>
          <a:spcPct val="20000"/>
        </a:spcBef>
        <a:spcAft>
          <a:spcPct val="0"/>
        </a:spcAft>
        <a:buChar char="»"/>
        <a:defRPr kumimoji="1" sz="2800" b="1">
          <a:solidFill>
            <a:schemeClr val="tx1"/>
          </a:solidFill>
          <a:effectLst>
            <a:outerShdw blurRad="38100" dist="38100" dir="2700000" algn="tl">
              <a:srgbClr val="FFFFFF"/>
            </a:outerShdw>
          </a:effectLst>
          <a:latin typeface="+mn-lt"/>
          <a:ea typeface="+mn-ea"/>
        </a:defRPr>
      </a:lvl5pPr>
      <a:lvl6pPr marL="3336925" indent="-319088" algn="l" defTabSz="1279525" rtl="0" fontAlgn="base">
        <a:spcBef>
          <a:spcPct val="20000"/>
        </a:spcBef>
        <a:spcAft>
          <a:spcPct val="0"/>
        </a:spcAft>
        <a:buChar char="»"/>
        <a:defRPr kumimoji="1" sz="2800" b="1">
          <a:solidFill>
            <a:schemeClr val="tx1"/>
          </a:solidFill>
          <a:effectLst>
            <a:outerShdw blurRad="38100" dist="38100" dir="2700000" algn="tl">
              <a:srgbClr val="FFFFFF"/>
            </a:outerShdw>
          </a:effectLst>
          <a:latin typeface="+mn-lt"/>
          <a:ea typeface="+mn-ea"/>
        </a:defRPr>
      </a:lvl6pPr>
      <a:lvl7pPr marL="3794125" indent="-319088" algn="l" defTabSz="1279525" rtl="0" fontAlgn="base">
        <a:spcBef>
          <a:spcPct val="20000"/>
        </a:spcBef>
        <a:spcAft>
          <a:spcPct val="0"/>
        </a:spcAft>
        <a:buChar char="»"/>
        <a:defRPr kumimoji="1" sz="2800" b="1">
          <a:solidFill>
            <a:schemeClr val="tx1"/>
          </a:solidFill>
          <a:effectLst>
            <a:outerShdw blurRad="38100" dist="38100" dir="2700000" algn="tl">
              <a:srgbClr val="FFFFFF"/>
            </a:outerShdw>
          </a:effectLst>
          <a:latin typeface="+mn-lt"/>
          <a:ea typeface="+mn-ea"/>
        </a:defRPr>
      </a:lvl7pPr>
      <a:lvl8pPr marL="4251325" indent="-319088" algn="l" defTabSz="1279525" rtl="0" fontAlgn="base">
        <a:spcBef>
          <a:spcPct val="20000"/>
        </a:spcBef>
        <a:spcAft>
          <a:spcPct val="0"/>
        </a:spcAft>
        <a:buChar char="»"/>
        <a:defRPr kumimoji="1" sz="2800" b="1">
          <a:solidFill>
            <a:schemeClr val="tx1"/>
          </a:solidFill>
          <a:effectLst>
            <a:outerShdw blurRad="38100" dist="38100" dir="2700000" algn="tl">
              <a:srgbClr val="FFFFFF"/>
            </a:outerShdw>
          </a:effectLst>
          <a:latin typeface="+mn-lt"/>
          <a:ea typeface="+mn-ea"/>
        </a:defRPr>
      </a:lvl8pPr>
      <a:lvl9pPr marL="4708525" indent="-319088" algn="l" defTabSz="1279525" rtl="0" fontAlgn="base">
        <a:spcBef>
          <a:spcPct val="20000"/>
        </a:spcBef>
        <a:spcAft>
          <a:spcPct val="0"/>
        </a:spcAft>
        <a:buChar char="»"/>
        <a:defRPr kumimoji="1" sz="2800" b="1">
          <a:solidFill>
            <a:schemeClr val="tx1"/>
          </a:solidFill>
          <a:effectLst>
            <a:outerShdw blurRad="38100" dist="38100" dir="2700000" algn="tl">
              <a:srgbClr val="FFFFFF"/>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4.xml"/><Relationship Id="rId1" Type="http://schemas.openxmlformats.org/officeDocument/2006/relationships/vmlDrawing" Target="../drawings/vmlDrawing5.vml"/><Relationship Id="rId4"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6.vml"/></Relationships>
</file>

<file path=ppt/slides/_rels/slide12.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7.v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8.v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9.v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hyperlink" Target="http://www.learn.co.uk/"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10.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1.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4.xml"/><Relationship Id="rId1" Type="http://schemas.openxmlformats.org/officeDocument/2006/relationships/vmlDrawing" Target="../drawings/vmlDrawing12.vml"/><Relationship Id="rId4" Type="http://schemas.openxmlformats.org/officeDocument/2006/relationships/oleObject" Target="../embeddings/oleObject12.bin"/></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3.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oleObject" Target="../embeddings/Microsoft_Office_Excel_97-2003_______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Microsoft_Office_Excel_97-2003_______3.xls"/><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oleObject" Target="../embeddings/Microsoft_Office_Excel_97-2003_______4.xls"/><Relationship Id="rId2" Type="http://schemas.openxmlformats.org/officeDocument/2006/relationships/slideLayout" Target="../slideLayouts/slideLayout2.xml"/><Relationship Id="rId1" Type="http://schemas.openxmlformats.org/officeDocument/2006/relationships/vmlDrawing" Target="../drawings/vmlDrawing28.vml"/></Relationships>
</file>

<file path=ppt/slides/_rels/slide58.xml.rels><?xml version="1.0" encoding="UTF-8" standalone="yes"?>
<Relationships xmlns="http://schemas.openxmlformats.org/package/2006/relationships"><Relationship Id="rId3" Type="http://schemas.openxmlformats.org/officeDocument/2006/relationships/oleObject" Target="../embeddings/Microsoft_Office_Excel_97-2003_______5.xls"/><Relationship Id="rId2" Type="http://schemas.openxmlformats.org/officeDocument/2006/relationships/slideLayout" Target="../slideLayouts/slideLayout2.xml"/><Relationship Id="rId1" Type="http://schemas.openxmlformats.org/officeDocument/2006/relationships/vmlDrawing" Target="../drawings/vmlDrawing29.vml"/></Relationships>
</file>

<file path=ppt/slides/_rels/slide59.xml.rels><?xml version="1.0" encoding="UTF-8" standalone="yes"?>
<Relationships xmlns="http://schemas.openxmlformats.org/package/2006/relationships"><Relationship Id="rId3" Type="http://schemas.openxmlformats.org/officeDocument/2006/relationships/oleObject" Target="../embeddings/Microsoft_Office_Excel_97-2003_______6.xls"/><Relationship Id="rId2" Type="http://schemas.openxmlformats.org/officeDocument/2006/relationships/slideLayout" Target="../slideLayouts/slideLayout2.xml"/><Relationship Id="rId1" Type="http://schemas.openxmlformats.org/officeDocument/2006/relationships/vmlDrawing" Target="../drawings/vmlDrawing30.vml"/></Relationships>
</file>

<file path=ppt/slides/_rels/slide6.xml.rels><?xml version="1.0" encoding="UTF-8" standalone="yes"?>
<Relationships xmlns="http://schemas.openxmlformats.org/package/2006/relationships"><Relationship Id="rId3" Type="http://schemas.openxmlformats.org/officeDocument/2006/relationships/oleObject" Target="../embeddings/Microsoft_Office_Excel_97-2003_______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oleObject" Target="../embeddings/Microsoft_Office_Excel_97-2003_______7.xls"/><Relationship Id="rId2" Type="http://schemas.openxmlformats.org/officeDocument/2006/relationships/slideLayout" Target="../slideLayouts/slideLayout2.xml"/><Relationship Id="rId1" Type="http://schemas.openxmlformats.org/officeDocument/2006/relationships/vmlDrawing" Target="../drawings/vmlDrawing31.v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oleObject" Target="../embeddings/Microsoft_Office_Excel_97-2003_______8.xls"/><Relationship Id="rId2" Type="http://schemas.openxmlformats.org/officeDocument/2006/relationships/slideLayout" Target="../slideLayouts/slideLayout2.xml"/><Relationship Id="rId1" Type="http://schemas.openxmlformats.org/officeDocument/2006/relationships/vmlDrawing" Target="../drawings/vmlDrawing32.vml"/></Relationships>
</file>

<file path=ppt/slides/_rels/slide65.xml.rels><?xml version="1.0" encoding="UTF-8" standalone="yes"?>
<Relationships xmlns="http://schemas.openxmlformats.org/package/2006/relationships"><Relationship Id="rId3" Type="http://schemas.openxmlformats.org/officeDocument/2006/relationships/oleObject" Target="../embeddings/Microsoft_Office_Excel_97-2003_______9.xls"/><Relationship Id="rId2" Type="http://schemas.openxmlformats.org/officeDocument/2006/relationships/slideLayout" Target="../slideLayouts/slideLayout2.xml"/><Relationship Id="rId1" Type="http://schemas.openxmlformats.org/officeDocument/2006/relationships/vmlDrawing" Target="../drawings/vmlDrawing33.v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3" Type="http://schemas.openxmlformats.org/officeDocument/2006/relationships/oleObject" Target="../embeddings/Microsoft_Office_Excel_97-2003_______10.xls"/><Relationship Id="rId2" Type="http://schemas.openxmlformats.org/officeDocument/2006/relationships/slideLayout" Target="../slideLayouts/slideLayout2.xml"/><Relationship Id="rId1" Type="http://schemas.openxmlformats.org/officeDocument/2006/relationships/vmlDrawing" Target="../drawings/vmlDrawing34.vml"/></Relationships>
</file>

<file path=ppt/slides/_rels/slide6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7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4.v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362" name="Rectangle 2"/>
          <p:cNvSpPr>
            <a:spLocks noGrp="1" noChangeArrowheads="1"/>
          </p:cNvSpPr>
          <p:nvPr>
            <p:ph type="ctrTitle"/>
          </p:nvPr>
        </p:nvSpPr>
        <p:spPr>
          <a:xfrm>
            <a:off x="755650" y="768350"/>
            <a:ext cx="11390313" cy="4271963"/>
          </a:xfrm>
        </p:spPr>
        <p:txBody>
          <a:bodyPr/>
          <a:lstStyle/>
          <a:p>
            <a:pPr>
              <a:defRPr/>
            </a:pPr>
            <a:r>
              <a:rPr lang="ja-JP" altLang="en-US" sz="5400" dirty="0" smtClean="0"/>
              <a:t>わが国における第二次世界大戦後のインフルエンザによる</a:t>
            </a:r>
            <a:r>
              <a:rPr lang="en-US" altLang="ja-JP" sz="5400" dirty="0" smtClean="0"/>
              <a:t/>
            </a:r>
            <a:br>
              <a:rPr lang="en-US" altLang="ja-JP" sz="5400" dirty="0" smtClean="0"/>
            </a:br>
            <a:r>
              <a:rPr lang="ja-JP" altLang="en-US" sz="5400" dirty="0" smtClean="0"/>
              <a:t>超過死亡の推定</a:t>
            </a:r>
            <a:r>
              <a:rPr lang="en-US" altLang="ja-JP" sz="5400" dirty="0" smtClean="0"/>
              <a:t/>
            </a:r>
            <a:br>
              <a:rPr lang="en-US" altLang="ja-JP" sz="5400" dirty="0" smtClean="0"/>
            </a:br>
            <a:r>
              <a:rPr lang="en-US" altLang="ja-JP" sz="4400" dirty="0" smtClean="0"/>
              <a:t>―</a:t>
            </a:r>
            <a:r>
              <a:rPr lang="ja-JP" altLang="en-US" sz="4400" dirty="0" smtClean="0"/>
              <a:t>パンデミックおよび予防接種制度との関連</a:t>
            </a:r>
            <a:r>
              <a:rPr lang="en-US" altLang="ja-JP" sz="4400" dirty="0" smtClean="0"/>
              <a:t>―</a:t>
            </a:r>
          </a:p>
        </p:txBody>
      </p:sp>
      <p:sp>
        <p:nvSpPr>
          <p:cNvPr id="783363" name="Rectangle 3"/>
          <p:cNvSpPr>
            <a:spLocks noGrp="1" noChangeArrowheads="1"/>
          </p:cNvSpPr>
          <p:nvPr>
            <p:ph type="subTitle" idx="1"/>
          </p:nvPr>
        </p:nvSpPr>
        <p:spPr>
          <a:xfrm>
            <a:off x="614322" y="5440363"/>
            <a:ext cx="11644394" cy="3503641"/>
          </a:xfrm>
        </p:spPr>
        <p:txBody>
          <a:bodyPr/>
          <a:lstStyle/>
          <a:p>
            <a:pPr lvl="2">
              <a:lnSpc>
                <a:spcPct val="80000"/>
              </a:lnSpc>
              <a:defRPr/>
            </a:pPr>
            <a:r>
              <a:rPr lang="ja-JP" altLang="en-US" sz="3400" dirty="0" smtClean="0"/>
              <a:t>平成</a:t>
            </a:r>
            <a:r>
              <a:rPr lang="en-US" altLang="ja-JP" sz="3400" dirty="0" smtClean="0"/>
              <a:t>23</a:t>
            </a:r>
            <a:r>
              <a:rPr lang="ja-JP" altLang="en-US" sz="3400" dirty="0" smtClean="0"/>
              <a:t>年度科研費</a:t>
            </a:r>
          </a:p>
          <a:p>
            <a:pPr lvl="2">
              <a:lnSpc>
                <a:spcPct val="80000"/>
              </a:lnSpc>
              <a:defRPr/>
            </a:pPr>
            <a:r>
              <a:rPr lang="ja-JP" altLang="en-US" sz="3400" dirty="0" smtClean="0"/>
              <a:t>「近現代の日本における医療の構造変化と歴史の重層」</a:t>
            </a:r>
          </a:p>
          <a:p>
            <a:pPr lvl="2">
              <a:lnSpc>
                <a:spcPct val="80000"/>
              </a:lnSpc>
              <a:defRPr/>
            </a:pPr>
            <a:r>
              <a:rPr lang="ja-JP" altLang="en-US" sz="3400" dirty="0" smtClean="0"/>
              <a:t>第二回報告会</a:t>
            </a:r>
          </a:p>
          <a:p>
            <a:pPr lvl="2">
              <a:lnSpc>
                <a:spcPct val="80000"/>
              </a:lnSpc>
              <a:defRPr/>
            </a:pPr>
            <a:r>
              <a:rPr lang="en-US" altLang="ja-JP" sz="3400" dirty="0" smtClean="0"/>
              <a:t>2011</a:t>
            </a:r>
            <a:r>
              <a:rPr lang="ja-JP" altLang="en-US" sz="3400" dirty="0" smtClean="0"/>
              <a:t>年</a:t>
            </a:r>
            <a:r>
              <a:rPr lang="en-US" altLang="ja-JP" sz="3400" dirty="0" smtClean="0"/>
              <a:t>7</a:t>
            </a:r>
            <a:r>
              <a:rPr lang="ja-JP" altLang="en-US" sz="3400" dirty="0" smtClean="0"/>
              <a:t>月</a:t>
            </a:r>
            <a:r>
              <a:rPr lang="en-US" altLang="ja-JP" sz="3400" dirty="0" smtClean="0"/>
              <a:t>9</a:t>
            </a:r>
            <a:r>
              <a:rPr lang="ja-JP" altLang="en-US" sz="3400" dirty="0" smtClean="0"/>
              <a:t>日</a:t>
            </a:r>
            <a:r>
              <a:rPr lang="en-US" altLang="ja-JP" sz="3400" dirty="0" smtClean="0"/>
              <a:t>10</a:t>
            </a:r>
            <a:r>
              <a:rPr lang="ja-JP" altLang="en-US" sz="3400" dirty="0" smtClean="0"/>
              <a:t>：</a:t>
            </a:r>
            <a:r>
              <a:rPr lang="en-US" altLang="ja-JP" sz="3400" dirty="0" smtClean="0"/>
              <a:t>00</a:t>
            </a:r>
            <a:r>
              <a:rPr lang="ja-JP" altLang="en-US" sz="3400" dirty="0" smtClean="0"/>
              <a:t>～</a:t>
            </a:r>
            <a:r>
              <a:rPr lang="en-US" altLang="ja-JP" sz="3400" dirty="0" smtClean="0"/>
              <a:t>11</a:t>
            </a:r>
            <a:r>
              <a:rPr lang="ja-JP" altLang="en-US" sz="3400" dirty="0" smtClean="0"/>
              <a:t>：</a:t>
            </a:r>
            <a:r>
              <a:rPr lang="en-US" altLang="ja-JP" sz="3400" dirty="0" smtClean="0"/>
              <a:t>00</a:t>
            </a:r>
          </a:p>
          <a:p>
            <a:pPr lvl="2">
              <a:lnSpc>
                <a:spcPct val="80000"/>
              </a:lnSpc>
              <a:defRPr/>
            </a:pPr>
            <a:endParaRPr lang="ja-JP" altLang="en-US" sz="3400" dirty="0"/>
          </a:p>
          <a:p>
            <a:pPr lvl="2" algn="l">
              <a:lnSpc>
                <a:spcPct val="80000"/>
              </a:lnSpc>
              <a:defRPr/>
            </a:pPr>
            <a:r>
              <a:rPr lang="ja-JP" altLang="en-US" sz="3400" dirty="0"/>
              <a:t>逢見憲一　国立保健医療</a:t>
            </a:r>
            <a:r>
              <a:rPr lang="ja-JP" altLang="en-US" sz="3400" dirty="0" smtClean="0"/>
              <a:t>科学院生涯健康研究部</a:t>
            </a:r>
            <a:endParaRPr lang="ja-JP" altLang="en-US" sz="3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6" name="Rectangle 2"/>
          <p:cNvSpPr>
            <a:spLocks noGrp="1" noChangeArrowheads="1"/>
          </p:cNvSpPr>
          <p:nvPr>
            <p:ph type="title"/>
          </p:nvPr>
        </p:nvSpPr>
        <p:spPr/>
        <p:txBody>
          <a:bodyPr/>
          <a:lstStyle/>
          <a:p>
            <a:pPr eaLnBrk="1" hangingPunct="1">
              <a:defRPr/>
            </a:pPr>
            <a:r>
              <a:rPr lang="ja-JP" altLang="en-US" sz="5600" dirty="0" smtClean="0"/>
              <a:t>はやり風用心</a:t>
            </a:r>
            <a:r>
              <a:rPr lang="en-US" altLang="ja-JP" sz="5600" dirty="0" smtClean="0"/>
              <a:t>(</a:t>
            </a:r>
            <a:r>
              <a:rPr lang="ja-JP" altLang="en-US" sz="5600" dirty="0" smtClean="0"/>
              <a:t>インフルエンザ</a:t>
            </a:r>
            <a:r>
              <a:rPr lang="en-US" altLang="ja-JP" sz="5600" dirty="0" smtClean="0"/>
              <a:t>)</a:t>
            </a:r>
            <a:br>
              <a:rPr lang="en-US" altLang="ja-JP" sz="5600" dirty="0" smtClean="0"/>
            </a:br>
            <a:r>
              <a:rPr lang="en-US" altLang="ja-JP" sz="5600" dirty="0" smtClean="0"/>
              <a:t>1890(</a:t>
            </a:r>
            <a:r>
              <a:rPr lang="ja-JP" altLang="en-US" sz="5600" dirty="0" smtClean="0"/>
              <a:t>明治</a:t>
            </a:r>
            <a:r>
              <a:rPr lang="en-US" altLang="ja-JP" sz="5600" dirty="0" smtClean="0"/>
              <a:t>23)</a:t>
            </a:r>
            <a:r>
              <a:rPr lang="ja-JP" altLang="en-US" sz="5600" dirty="0" smtClean="0"/>
              <a:t>年</a:t>
            </a:r>
          </a:p>
        </p:txBody>
      </p:sp>
      <p:graphicFrame>
        <p:nvGraphicFramePr>
          <p:cNvPr id="11266" name="Object 3"/>
          <p:cNvGraphicFramePr>
            <a:graphicFrameLocks noChangeAspect="1"/>
          </p:cNvGraphicFramePr>
          <p:nvPr>
            <p:ph sz="half" idx="1"/>
          </p:nvPr>
        </p:nvGraphicFramePr>
        <p:xfrm>
          <a:off x="639763" y="2171700"/>
          <a:ext cx="8885237" cy="4746625"/>
        </p:xfrm>
        <a:graphic>
          <a:graphicData uri="http://schemas.openxmlformats.org/presentationml/2006/ole">
            <p:oleObj spid="_x0000_s153602" name="Image" r:id="rId3" imgW="6496825" imgH="3470155" progId="PhotoshopElements.Image.2">
              <p:embed/>
            </p:oleObj>
          </a:graphicData>
        </a:graphic>
      </p:graphicFrame>
      <p:sp>
        <p:nvSpPr>
          <p:cNvPr id="11269" name="Rectangle 4"/>
          <p:cNvSpPr>
            <a:spLocks noChangeArrowheads="1"/>
          </p:cNvSpPr>
          <p:nvPr/>
        </p:nvSpPr>
        <p:spPr bwMode="auto">
          <a:xfrm rot="10800000" flipV="1">
            <a:off x="1965325" y="8732838"/>
            <a:ext cx="9580563" cy="469900"/>
          </a:xfrm>
          <a:prstGeom prst="rect">
            <a:avLst/>
          </a:prstGeom>
          <a:noFill/>
          <a:ln w="9525">
            <a:noFill/>
            <a:miter lim="800000"/>
            <a:headEnd/>
            <a:tailEnd/>
          </a:ln>
        </p:spPr>
        <p:txBody>
          <a:bodyPr lIns="128016" tIns="64008" rIns="128016" bIns="64008">
            <a:spAutoFit/>
          </a:bodyPr>
          <a:lstStyle/>
          <a:p>
            <a:pPr defTabSz="1279525"/>
            <a:r>
              <a:rPr lang="ja-JP" altLang="en-US" sz="2200">
                <a:latin typeface="ＭＳ ゴシック" pitchFamily="49" charset="-128"/>
                <a:ea typeface="ＭＳ ゴシック" pitchFamily="49" charset="-128"/>
              </a:rPr>
              <a:t>出典：内藤くすり博物館　</a:t>
            </a:r>
            <a:r>
              <a:rPr lang="en-US" altLang="ja-JP" sz="2200">
                <a:latin typeface="ＭＳ ゴシック" pitchFamily="49" charset="-128"/>
                <a:ea typeface="ＭＳ ゴシック" pitchFamily="49" charset="-128"/>
              </a:rPr>
              <a:t>2001</a:t>
            </a:r>
          </a:p>
        </p:txBody>
      </p:sp>
      <p:graphicFrame>
        <p:nvGraphicFramePr>
          <p:cNvPr id="11267" name="Object 5"/>
          <p:cNvGraphicFramePr>
            <a:graphicFrameLocks noChangeAspect="1"/>
          </p:cNvGraphicFramePr>
          <p:nvPr>
            <p:ph sz="half" idx="2"/>
          </p:nvPr>
        </p:nvGraphicFramePr>
        <p:xfrm>
          <a:off x="9728200" y="3289300"/>
          <a:ext cx="2463800" cy="5357813"/>
        </p:xfrm>
        <a:graphic>
          <a:graphicData uri="http://schemas.openxmlformats.org/presentationml/2006/ole">
            <p:oleObj spid="_x0000_s153603" name="Image" r:id="rId4" imgW="336235" imgH="732595" progId="PhotoshopElements.Image.2">
              <p:embed/>
            </p:oleObj>
          </a:graphicData>
        </a:graphic>
      </p:graphicFrame>
      <p:sp>
        <p:nvSpPr>
          <p:cNvPr id="11270" name="Line 6"/>
          <p:cNvSpPr>
            <a:spLocks noChangeShapeType="1"/>
          </p:cNvSpPr>
          <p:nvPr/>
        </p:nvSpPr>
        <p:spPr bwMode="auto">
          <a:xfrm>
            <a:off x="2368550" y="4094163"/>
            <a:ext cx="7561263" cy="706437"/>
          </a:xfrm>
          <a:prstGeom prst="line">
            <a:avLst/>
          </a:prstGeom>
          <a:noFill/>
          <a:ln w="76200">
            <a:solidFill>
              <a:schemeClr val="tx1"/>
            </a:solidFill>
            <a:round/>
            <a:headEnd/>
            <a:tailEnd type="triangle" w="med" len="med"/>
          </a:ln>
        </p:spPr>
        <p:txBody>
          <a:bodyPr/>
          <a:lstStyle/>
          <a:p>
            <a:endParaRPr lang="ja-JP" alt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090" name="Rectangle 2"/>
          <p:cNvSpPr>
            <a:spLocks noGrp="1" noChangeArrowheads="1"/>
          </p:cNvSpPr>
          <p:nvPr>
            <p:ph type="title"/>
          </p:nvPr>
        </p:nvSpPr>
        <p:spPr/>
        <p:txBody>
          <a:bodyPr/>
          <a:lstStyle/>
          <a:p>
            <a:pPr eaLnBrk="1" hangingPunct="1">
              <a:defRPr/>
            </a:pPr>
            <a:r>
              <a:rPr lang="en-US" altLang="ja-JP" dirty="0" smtClean="0"/>
              <a:t>1918-20</a:t>
            </a:r>
            <a:r>
              <a:rPr lang="ja-JP" altLang="en-US" dirty="0" smtClean="0"/>
              <a:t>年スペインかぜの伝播</a:t>
            </a:r>
          </a:p>
        </p:txBody>
      </p:sp>
      <p:graphicFrame>
        <p:nvGraphicFramePr>
          <p:cNvPr id="12290" name="Object 3"/>
          <p:cNvGraphicFramePr>
            <a:graphicFrameLocks noChangeAspect="1"/>
          </p:cNvGraphicFramePr>
          <p:nvPr>
            <p:ph idx="1"/>
          </p:nvPr>
        </p:nvGraphicFramePr>
        <p:xfrm>
          <a:off x="855663" y="1676400"/>
          <a:ext cx="11122025" cy="6335713"/>
        </p:xfrm>
        <a:graphic>
          <a:graphicData uri="http://schemas.openxmlformats.org/presentationml/2006/ole">
            <p:oleObj spid="_x0000_s154626" name="Image" r:id="rId3" imgW="5029104" imgH="2864762" progId="PhotoshopElements.Image.2">
              <p:embed/>
            </p:oleObj>
          </a:graphicData>
        </a:graphic>
      </p:graphicFrame>
      <p:sp>
        <p:nvSpPr>
          <p:cNvPr id="12292" name="Text Box 4"/>
          <p:cNvSpPr txBox="1">
            <a:spLocks noChangeArrowheads="1"/>
          </p:cNvSpPr>
          <p:nvPr/>
        </p:nvSpPr>
        <p:spPr bwMode="auto">
          <a:xfrm>
            <a:off x="1762125" y="8350250"/>
            <a:ext cx="7067550" cy="896938"/>
          </a:xfrm>
          <a:prstGeom prst="rect">
            <a:avLst/>
          </a:prstGeom>
          <a:noFill/>
          <a:ln w="9525">
            <a:noFill/>
            <a:miter lim="800000"/>
            <a:headEnd/>
            <a:tailEnd/>
          </a:ln>
        </p:spPr>
        <p:txBody>
          <a:bodyPr wrap="none" lIns="128016" tIns="64008" rIns="128016" bIns="64008">
            <a:spAutoFit/>
          </a:bodyPr>
          <a:lstStyle/>
          <a:p>
            <a:pPr defTabSz="1279525"/>
            <a:r>
              <a:rPr lang="en-US" altLang="ja-JP">
                <a:ea typeface="ＭＳ ゴシック" pitchFamily="49" charset="-128"/>
              </a:rPr>
              <a:t>(Cliff A. et.al. World Atlas of epidemic diseases. </a:t>
            </a:r>
          </a:p>
          <a:p>
            <a:pPr defTabSz="1279525"/>
            <a:r>
              <a:rPr lang="en-US" altLang="ja-JP">
                <a:ea typeface="ＭＳ ゴシック" pitchFamily="49" charset="-128"/>
              </a:rPr>
              <a:t>New York: Oxford University Press, 2004)</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4" name="Rectangle 2"/>
          <p:cNvSpPr>
            <a:spLocks noGrp="1" noChangeArrowheads="1"/>
          </p:cNvSpPr>
          <p:nvPr>
            <p:ph type="title"/>
          </p:nvPr>
        </p:nvSpPr>
        <p:spPr/>
        <p:txBody>
          <a:bodyPr/>
          <a:lstStyle/>
          <a:p>
            <a:pPr eaLnBrk="1" hangingPunct="1">
              <a:defRPr/>
            </a:pPr>
            <a:r>
              <a:rPr lang="ja-JP" altLang="en-US" sz="5600" dirty="0" smtClean="0"/>
              <a:t>内務省衛生局編「流行性感冒」</a:t>
            </a:r>
            <a:br>
              <a:rPr lang="ja-JP" altLang="en-US" sz="5600" dirty="0" smtClean="0"/>
            </a:br>
            <a:r>
              <a:rPr lang="ja-JP" altLang="en-US" sz="5600" dirty="0" smtClean="0"/>
              <a:t>所収のポスター</a:t>
            </a:r>
            <a:r>
              <a:rPr lang="en-US" altLang="ja-JP" sz="5600" dirty="0" smtClean="0"/>
              <a:t>(</a:t>
            </a:r>
            <a:r>
              <a:rPr lang="ja-JP" altLang="en-US" sz="5600" dirty="0" smtClean="0"/>
              <a:t>白黒</a:t>
            </a:r>
            <a:r>
              <a:rPr lang="en-US" altLang="ja-JP" sz="5600" dirty="0" smtClean="0"/>
              <a:t>)</a:t>
            </a:r>
          </a:p>
        </p:txBody>
      </p:sp>
      <p:sp>
        <p:nvSpPr>
          <p:cNvPr id="59395" name="Text Box 3"/>
          <p:cNvSpPr txBox="1">
            <a:spLocks noChangeArrowheads="1"/>
          </p:cNvSpPr>
          <p:nvPr/>
        </p:nvSpPr>
        <p:spPr bwMode="auto">
          <a:xfrm>
            <a:off x="1562100" y="8832850"/>
            <a:ext cx="10021888" cy="512763"/>
          </a:xfrm>
          <a:prstGeom prst="rect">
            <a:avLst/>
          </a:prstGeom>
          <a:noFill/>
          <a:ln w="9525">
            <a:noFill/>
            <a:miter lim="800000"/>
            <a:headEnd/>
            <a:tailEnd/>
          </a:ln>
        </p:spPr>
        <p:txBody>
          <a:bodyPr wrap="none" lIns="128016" tIns="64008" rIns="128016" bIns="64008">
            <a:spAutoFit/>
          </a:bodyPr>
          <a:lstStyle/>
          <a:p>
            <a:pPr defTabSz="1279525"/>
            <a:r>
              <a:rPr lang="en-US" altLang="ja-JP" b="1">
                <a:ea typeface="ＭＳ ゴシック" pitchFamily="49" charset="-128"/>
              </a:rPr>
              <a:t>(http://www.niph.go.jp/toshokan/koten/Statistics/10008882.html</a:t>
            </a:r>
            <a:r>
              <a:rPr lang="en-US" altLang="ja-JP" b="1">
                <a:latin typeface="ＭＳ ゴシック" pitchFamily="49" charset="-128"/>
                <a:ea typeface="ＭＳ ゴシック" pitchFamily="49" charset="-128"/>
              </a:rPr>
              <a:t>)</a:t>
            </a:r>
          </a:p>
        </p:txBody>
      </p:sp>
      <p:pic>
        <p:nvPicPr>
          <p:cNvPr id="59396" name="Picture 4"/>
          <p:cNvPicPr>
            <a:picLocks noChangeAspect="1" noChangeArrowheads="1"/>
          </p:cNvPicPr>
          <p:nvPr/>
        </p:nvPicPr>
        <p:blipFill>
          <a:blip r:embed="rId2"/>
          <a:srcRect/>
          <a:stretch>
            <a:fillRect/>
          </a:stretch>
        </p:blipFill>
        <p:spPr bwMode="auto">
          <a:xfrm>
            <a:off x="3879850" y="2078038"/>
            <a:ext cx="4460875" cy="66548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138" name="Rectangle 2"/>
          <p:cNvSpPr>
            <a:spLocks noGrp="1" noChangeArrowheads="1"/>
          </p:cNvSpPr>
          <p:nvPr>
            <p:ph type="title"/>
          </p:nvPr>
        </p:nvSpPr>
        <p:spPr/>
        <p:txBody>
          <a:bodyPr/>
          <a:lstStyle/>
          <a:p>
            <a:pPr eaLnBrk="1" hangingPunct="1">
              <a:defRPr/>
            </a:pPr>
            <a:r>
              <a:rPr lang="ja-JP" altLang="en-US" sz="5600" dirty="0" smtClean="0"/>
              <a:t>内務省衛生局編「流行性感冒」</a:t>
            </a:r>
            <a:br>
              <a:rPr lang="ja-JP" altLang="en-US" sz="5600" dirty="0" smtClean="0"/>
            </a:br>
            <a:r>
              <a:rPr lang="ja-JP" altLang="en-US" sz="5600" dirty="0" smtClean="0"/>
              <a:t>所収のポスター</a:t>
            </a:r>
            <a:r>
              <a:rPr lang="en-US" altLang="ja-JP" sz="5600" dirty="0" smtClean="0"/>
              <a:t>(1)</a:t>
            </a:r>
          </a:p>
        </p:txBody>
      </p:sp>
      <p:pic>
        <p:nvPicPr>
          <p:cNvPr id="60419" name="Picture 3" descr="10008882-p1"/>
          <p:cNvPicPr>
            <a:picLocks noChangeAspect="1" noChangeArrowheads="1"/>
          </p:cNvPicPr>
          <p:nvPr/>
        </p:nvPicPr>
        <p:blipFill>
          <a:blip r:embed="rId2"/>
          <a:srcRect/>
          <a:stretch>
            <a:fillRect/>
          </a:stretch>
        </p:blipFill>
        <p:spPr bwMode="auto">
          <a:xfrm>
            <a:off x="1662113" y="2379663"/>
            <a:ext cx="4556125" cy="6453187"/>
          </a:xfrm>
          <a:prstGeom prst="rect">
            <a:avLst/>
          </a:prstGeom>
          <a:noFill/>
          <a:ln w="9525">
            <a:noFill/>
            <a:miter lim="800000"/>
            <a:headEnd/>
            <a:tailEnd/>
          </a:ln>
        </p:spPr>
      </p:pic>
      <p:pic>
        <p:nvPicPr>
          <p:cNvPr id="60420" name="Picture 4" descr="10008882-p2"/>
          <p:cNvPicPr>
            <a:picLocks noChangeAspect="1" noChangeArrowheads="1"/>
          </p:cNvPicPr>
          <p:nvPr/>
        </p:nvPicPr>
        <p:blipFill>
          <a:blip r:embed="rId3"/>
          <a:srcRect/>
          <a:stretch>
            <a:fillRect/>
          </a:stretch>
        </p:blipFill>
        <p:spPr bwMode="auto">
          <a:xfrm>
            <a:off x="7005638" y="2379663"/>
            <a:ext cx="4273550" cy="6049962"/>
          </a:xfrm>
          <a:prstGeom prst="rect">
            <a:avLst/>
          </a:prstGeom>
          <a:noFill/>
          <a:ln w="9525">
            <a:noFill/>
            <a:miter lim="800000"/>
            <a:headEnd/>
            <a:tailEnd/>
          </a:ln>
        </p:spPr>
      </p:pic>
      <p:sp>
        <p:nvSpPr>
          <p:cNvPr id="859141" name="Text Box 5"/>
          <p:cNvSpPr txBox="1">
            <a:spLocks noChangeArrowheads="1"/>
          </p:cNvSpPr>
          <p:nvPr/>
        </p:nvSpPr>
        <p:spPr bwMode="auto">
          <a:xfrm>
            <a:off x="1460500" y="8832850"/>
            <a:ext cx="10267950" cy="512763"/>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ea typeface="ＭＳ ゴシック" pitchFamily="49" charset="-128"/>
              </a:rPr>
              <a:t>(http://www.niph.go.jp/toshokan/koten/Statistics/10008882-p.html)</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2" name="Rectangle 2"/>
          <p:cNvSpPr>
            <a:spLocks noGrp="1" noChangeArrowheads="1"/>
          </p:cNvSpPr>
          <p:nvPr>
            <p:ph type="title"/>
          </p:nvPr>
        </p:nvSpPr>
        <p:spPr/>
        <p:txBody>
          <a:bodyPr/>
          <a:lstStyle/>
          <a:p>
            <a:pPr eaLnBrk="1" hangingPunct="1">
              <a:defRPr/>
            </a:pPr>
            <a:r>
              <a:rPr lang="ja-JP" altLang="en-US" sz="5600" dirty="0" smtClean="0"/>
              <a:t>内務省衛生局編「流行性感冒」</a:t>
            </a:r>
            <a:br>
              <a:rPr lang="ja-JP" altLang="en-US" sz="5600" dirty="0" smtClean="0"/>
            </a:br>
            <a:r>
              <a:rPr lang="ja-JP" altLang="en-US" sz="5600" dirty="0" smtClean="0"/>
              <a:t>所収のポスター</a:t>
            </a:r>
            <a:r>
              <a:rPr lang="en-US" altLang="ja-JP" sz="5600" dirty="0" smtClean="0"/>
              <a:t>(2)</a:t>
            </a:r>
          </a:p>
        </p:txBody>
      </p:sp>
      <p:sp>
        <p:nvSpPr>
          <p:cNvPr id="860163" name="Text Box 3"/>
          <p:cNvSpPr txBox="1">
            <a:spLocks noChangeArrowheads="1"/>
          </p:cNvSpPr>
          <p:nvPr/>
        </p:nvSpPr>
        <p:spPr bwMode="auto">
          <a:xfrm>
            <a:off x="1460500" y="8832850"/>
            <a:ext cx="10267950" cy="512763"/>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ea typeface="ＭＳ ゴシック" pitchFamily="49" charset="-128"/>
              </a:rPr>
              <a:t>(http://www.niph.go.jp/toshokan/koten/Statistics/10008882-p.html)</a:t>
            </a:r>
          </a:p>
        </p:txBody>
      </p:sp>
      <p:pic>
        <p:nvPicPr>
          <p:cNvPr id="61444" name="Picture 4" descr="10008882-p3"/>
          <p:cNvPicPr>
            <a:picLocks noChangeAspect="1" noChangeArrowheads="1"/>
          </p:cNvPicPr>
          <p:nvPr/>
        </p:nvPicPr>
        <p:blipFill>
          <a:blip r:embed="rId2"/>
          <a:srcRect/>
          <a:stretch>
            <a:fillRect/>
          </a:stretch>
        </p:blipFill>
        <p:spPr bwMode="auto">
          <a:xfrm>
            <a:off x="1865313" y="2078038"/>
            <a:ext cx="4664075" cy="6602412"/>
          </a:xfrm>
          <a:prstGeom prst="rect">
            <a:avLst/>
          </a:prstGeom>
          <a:noFill/>
          <a:ln w="9525">
            <a:noFill/>
            <a:miter lim="800000"/>
            <a:headEnd/>
            <a:tailEnd/>
          </a:ln>
        </p:spPr>
      </p:pic>
      <p:pic>
        <p:nvPicPr>
          <p:cNvPr id="61445" name="Picture 5" descr="10008882-p4"/>
          <p:cNvPicPr>
            <a:picLocks noChangeAspect="1" noChangeArrowheads="1"/>
          </p:cNvPicPr>
          <p:nvPr/>
        </p:nvPicPr>
        <p:blipFill>
          <a:blip r:embed="rId3"/>
          <a:srcRect/>
          <a:stretch>
            <a:fillRect/>
          </a:stretch>
        </p:blipFill>
        <p:spPr bwMode="auto">
          <a:xfrm>
            <a:off x="7307263" y="2078038"/>
            <a:ext cx="4629150" cy="6554787"/>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186" name="Rectangle 2"/>
          <p:cNvSpPr>
            <a:spLocks noGrp="1" noChangeArrowheads="1"/>
          </p:cNvSpPr>
          <p:nvPr>
            <p:ph type="title"/>
          </p:nvPr>
        </p:nvSpPr>
        <p:spPr/>
        <p:txBody>
          <a:bodyPr/>
          <a:lstStyle/>
          <a:p>
            <a:pPr eaLnBrk="1" hangingPunct="1">
              <a:defRPr/>
            </a:pPr>
            <a:r>
              <a:rPr lang="ja-JP" altLang="en-US" sz="5600" dirty="0" smtClean="0"/>
              <a:t>内務省衛生局編「流行性感冒」</a:t>
            </a:r>
            <a:br>
              <a:rPr lang="ja-JP" altLang="en-US" sz="5600" dirty="0" smtClean="0"/>
            </a:br>
            <a:r>
              <a:rPr lang="ja-JP" altLang="en-US" sz="5600" dirty="0" smtClean="0"/>
              <a:t>所収のポスター</a:t>
            </a:r>
            <a:r>
              <a:rPr lang="en-US" altLang="ja-JP" sz="5600" dirty="0" smtClean="0"/>
              <a:t>(3)</a:t>
            </a:r>
          </a:p>
        </p:txBody>
      </p:sp>
      <p:pic>
        <p:nvPicPr>
          <p:cNvPr id="62467" name="Picture 3" descr="10008882-p5"/>
          <p:cNvPicPr>
            <a:picLocks noChangeAspect="1" noChangeArrowheads="1"/>
          </p:cNvPicPr>
          <p:nvPr/>
        </p:nvPicPr>
        <p:blipFill>
          <a:blip r:embed="rId2"/>
          <a:srcRect/>
          <a:stretch>
            <a:fillRect/>
          </a:stretch>
        </p:blipFill>
        <p:spPr bwMode="auto">
          <a:xfrm>
            <a:off x="1865313" y="2179638"/>
            <a:ext cx="4557712" cy="6453187"/>
          </a:xfrm>
          <a:prstGeom prst="rect">
            <a:avLst/>
          </a:prstGeom>
          <a:noFill/>
          <a:ln w="9525">
            <a:noFill/>
            <a:miter lim="800000"/>
            <a:headEnd/>
            <a:tailEnd/>
          </a:ln>
        </p:spPr>
      </p:pic>
      <p:pic>
        <p:nvPicPr>
          <p:cNvPr id="62468" name="Picture 4" descr="10008882-p6"/>
          <p:cNvPicPr>
            <a:picLocks noChangeAspect="1" noChangeArrowheads="1"/>
          </p:cNvPicPr>
          <p:nvPr/>
        </p:nvPicPr>
        <p:blipFill>
          <a:blip r:embed="rId3"/>
          <a:srcRect/>
          <a:stretch>
            <a:fillRect/>
          </a:stretch>
        </p:blipFill>
        <p:spPr bwMode="auto">
          <a:xfrm>
            <a:off x="7005638" y="2179638"/>
            <a:ext cx="4556125" cy="6453187"/>
          </a:xfrm>
          <a:prstGeom prst="rect">
            <a:avLst/>
          </a:prstGeom>
          <a:noFill/>
          <a:ln w="9525">
            <a:noFill/>
            <a:miter lim="800000"/>
            <a:headEnd/>
            <a:tailEnd/>
          </a:ln>
        </p:spPr>
      </p:pic>
      <p:sp>
        <p:nvSpPr>
          <p:cNvPr id="861189" name="Text Box 5"/>
          <p:cNvSpPr txBox="1">
            <a:spLocks noChangeArrowheads="1"/>
          </p:cNvSpPr>
          <p:nvPr/>
        </p:nvSpPr>
        <p:spPr bwMode="auto">
          <a:xfrm>
            <a:off x="1460500" y="8832850"/>
            <a:ext cx="10267950" cy="512763"/>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ea typeface="ＭＳ ゴシック" pitchFamily="49" charset="-128"/>
              </a:rPr>
              <a:t>(http://www.niph.go.jp/toshokan/koten/Statistics/10008882-p.html)</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0" name="Rectangle 2"/>
          <p:cNvSpPr>
            <a:spLocks noGrp="1" noChangeArrowheads="1"/>
          </p:cNvSpPr>
          <p:nvPr>
            <p:ph type="title"/>
          </p:nvPr>
        </p:nvSpPr>
        <p:spPr/>
        <p:txBody>
          <a:bodyPr/>
          <a:lstStyle/>
          <a:p>
            <a:pPr eaLnBrk="1" hangingPunct="1">
              <a:defRPr/>
            </a:pPr>
            <a:r>
              <a:rPr lang="ja-JP" altLang="en-US" sz="5600" dirty="0" smtClean="0"/>
              <a:t>内務省衛生局編「流行性感冒」</a:t>
            </a:r>
            <a:br>
              <a:rPr lang="ja-JP" altLang="en-US" sz="5600" dirty="0" smtClean="0"/>
            </a:br>
            <a:r>
              <a:rPr lang="ja-JP" altLang="en-US" sz="5600" dirty="0" smtClean="0"/>
              <a:t>所収のポスター</a:t>
            </a:r>
            <a:r>
              <a:rPr lang="en-US" altLang="ja-JP" sz="5600" dirty="0" smtClean="0"/>
              <a:t>(4)</a:t>
            </a:r>
          </a:p>
        </p:txBody>
      </p:sp>
      <p:pic>
        <p:nvPicPr>
          <p:cNvPr id="63491" name="Picture 3" descr="10008882-p7"/>
          <p:cNvPicPr>
            <a:picLocks noChangeAspect="1" noChangeArrowheads="1"/>
          </p:cNvPicPr>
          <p:nvPr/>
        </p:nvPicPr>
        <p:blipFill>
          <a:blip r:embed="rId2"/>
          <a:srcRect/>
          <a:stretch>
            <a:fillRect/>
          </a:stretch>
        </p:blipFill>
        <p:spPr bwMode="auto">
          <a:xfrm>
            <a:off x="1762125" y="2078038"/>
            <a:ext cx="4699000" cy="6651625"/>
          </a:xfrm>
          <a:prstGeom prst="rect">
            <a:avLst/>
          </a:prstGeom>
          <a:noFill/>
          <a:ln w="9525">
            <a:noFill/>
            <a:miter lim="800000"/>
            <a:headEnd/>
            <a:tailEnd/>
          </a:ln>
        </p:spPr>
      </p:pic>
      <p:pic>
        <p:nvPicPr>
          <p:cNvPr id="63492" name="Picture 4" descr="10008882-p8"/>
          <p:cNvPicPr>
            <a:picLocks noChangeAspect="1" noChangeArrowheads="1"/>
          </p:cNvPicPr>
          <p:nvPr/>
        </p:nvPicPr>
        <p:blipFill>
          <a:blip r:embed="rId3"/>
          <a:srcRect/>
          <a:stretch>
            <a:fillRect/>
          </a:stretch>
        </p:blipFill>
        <p:spPr bwMode="auto">
          <a:xfrm>
            <a:off x="7307263" y="2078038"/>
            <a:ext cx="4699000" cy="6651625"/>
          </a:xfrm>
          <a:prstGeom prst="rect">
            <a:avLst/>
          </a:prstGeom>
          <a:noFill/>
          <a:ln w="9525">
            <a:noFill/>
            <a:miter lim="800000"/>
            <a:headEnd/>
            <a:tailEnd/>
          </a:ln>
        </p:spPr>
      </p:pic>
      <p:sp>
        <p:nvSpPr>
          <p:cNvPr id="862213" name="Text Box 5"/>
          <p:cNvSpPr txBox="1">
            <a:spLocks noChangeArrowheads="1"/>
          </p:cNvSpPr>
          <p:nvPr/>
        </p:nvSpPr>
        <p:spPr bwMode="auto">
          <a:xfrm>
            <a:off x="1460500" y="8832850"/>
            <a:ext cx="10267950" cy="512763"/>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ea typeface="ＭＳ ゴシック" pitchFamily="49" charset="-128"/>
              </a:rPr>
              <a:t>(http://www.niph.go.jp/toshokan/koten/Statistics/10008882-p.html)</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234" name="Rectangle 2"/>
          <p:cNvSpPr>
            <a:spLocks noGrp="1" noChangeArrowheads="1"/>
          </p:cNvSpPr>
          <p:nvPr>
            <p:ph type="title"/>
          </p:nvPr>
        </p:nvSpPr>
        <p:spPr/>
        <p:txBody>
          <a:bodyPr/>
          <a:lstStyle/>
          <a:p>
            <a:pPr eaLnBrk="1" hangingPunct="1">
              <a:defRPr/>
            </a:pPr>
            <a:r>
              <a:rPr lang="ja-JP" altLang="en-US" sz="5600" dirty="0" smtClean="0"/>
              <a:t>わが国における</a:t>
            </a:r>
            <a:br>
              <a:rPr lang="ja-JP" altLang="en-US" sz="5600" dirty="0" smtClean="0"/>
            </a:br>
            <a:r>
              <a:rPr lang="ja-JP" altLang="en-US" sz="5600" dirty="0" smtClean="0"/>
              <a:t>スペインかぜ流行時のマスク使用</a:t>
            </a:r>
          </a:p>
        </p:txBody>
      </p:sp>
      <p:sp>
        <p:nvSpPr>
          <p:cNvPr id="13316" name="Text Box 3"/>
          <p:cNvSpPr txBox="1">
            <a:spLocks noChangeArrowheads="1"/>
          </p:cNvSpPr>
          <p:nvPr/>
        </p:nvSpPr>
        <p:spPr bwMode="auto">
          <a:xfrm>
            <a:off x="1762125" y="8350250"/>
            <a:ext cx="7067550" cy="896938"/>
          </a:xfrm>
          <a:prstGeom prst="rect">
            <a:avLst/>
          </a:prstGeom>
          <a:noFill/>
          <a:ln w="9525">
            <a:noFill/>
            <a:miter lim="800000"/>
            <a:headEnd/>
            <a:tailEnd/>
          </a:ln>
        </p:spPr>
        <p:txBody>
          <a:bodyPr wrap="none" lIns="128016" tIns="64008" rIns="128016" bIns="64008">
            <a:spAutoFit/>
          </a:bodyPr>
          <a:lstStyle/>
          <a:p>
            <a:pPr defTabSz="1279525"/>
            <a:r>
              <a:rPr lang="en-US" altLang="ja-JP">
                <a:ea typeface="ＭＳ ゴシック" pitchFamily="49" charset="-128"/>
              </a:rPr>
              <a:t>(Cliff A. et.al. World Atlas of epidemic diseases. </a:t>
            </a:r>
          </a:p>
          <a:p>
            <a:pPr defTabSz="1279525"/>
            <a:r>
              <a:rPr lang="en-US" altLang="ja-JP">
                <a:ea typeface="ＭＳ ゴシック" pitchFamily="49" charset="-128"/>
              </a:rPr>
              <a:t>New York: Oxford University Press, 2004)</a:t>
            </a:r>
          </a:p>
        </p:txBody>
      </p:sp>
      <p:graphicFrame>
        <p:nvGraphicFramePr>
          <p:cNvPr id="13314" name="Object 4"/>
          <p:cNvGraphicFramePr>
            <a:graphicFrameLocks noChangeAspect="1"/>
          </p:cNvGraphicFramePr>
          <p:nvPr>
            <p:ph idx="1"/>
          </p:nvPr>
        </p:nvGraphicFramePr>
        <p:xfrm>
          <a:off x="2871788" y="2078038"/>
          <a:ext cx="6989762" cy="6335712"/>
        </p:xfrm>
        <a:graphic>
          <a:graphicData uri="http://schemas.openxmlformats.org/presentationml/2006/ole">
            <p:oleObj spid="_x0000_s155650" name="Image" r:id="rId3" imgW="5326391" imgH="4828042" progId="PhotoshopElements.Image.2">
              <p:embed/>
            </p:oleObj>
          </a:graphicData>
        </a:graphic>
      </p:graphicFrame>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8" name="Rectangle 2"/>
          <p:cNvSpPr>
            <a:spLocks noGrp="1" noChangeArrowheads="1"/>
          </p:cNvSpPr>
          <p:nvPr>
            <p:ph type="title"/>
          </p:nvPr>
        </p:nvSpPr>
        <p:spPr/>
        <p:txBody>
          <a:bodyPr/>
          <a:lstStyle/>
          <a:p>
            <a:pPr eaLnBrk="1" hangingPunct="1">
              <a:defRPr/>
            </a:pPr>
            <a:r>
              <a:rPr lang="en-US" altLang="ja-JP" sz="5600" dirty="0" err="1" smtClean="0"/>
              <a:t>Nonpharmaceutical</a:t>
            </a:r>
            <a:r>
              <a:rPr lang="en-US" altLang="ja-JP" sz="5600" dirty="0" smtClean="0"/>
              <a:t> interventions </a:t>
            </a:r>
            <a:br>
              <a:rPr lang="en-US" altLang="ja-JP" sz="5600" dirty="0" smtClean="0"/>
            </a:br>
            <a:r>
              <a:rPr lang="ja-JP" altLang="en-US" sz="5600" dirty="0" smtClean="0"/>
              <a:t>スペインかぜの経験</a:t>
            </a:r>
          </a:p>
        </p:txBody>
      </p:sp>
      <p:sp>
        <p:nvSpPr>
          <p:cNvPr id="14340" name="Text Box 3"/>
          <p:cNvSpPr txBox="1">
            <a:spLocks noChangeArrowheads="1"/>
          </p:cNvSpPr>
          <p:nvPr/>
        </p:nvSpPr>
        <p:spPr bwMode="auto">
          <a:xfrm>
            <a:off x="1573213" y="8318500"/>
            <a:ext cx="11139487" cy="898525"/>
          </a:xfrm>
          <a:prstGeom prst="rect">
            <a:avLst/>
          </a:prstGeom>
          <a:noFill/>
          <a:ln w="9525">
            <a:noFill/>
            <a:miter lim="800000"/>
            <a:headEnd/>
            <a:tailEnd/>
          </a:ln>
        </p:spPr>
        <p:txBody>
          <a:bodyPr wrap="none" lIns="128016" tIns="64008" rIns="128016" bIns="64008">
            <a:spAutoFit/>
          </a:bodyPr>
          <a:lstStyle/>
          <a:p>
            <a:pPr defTabSz="1279525"/>
            <a:r>
              <a:rPr lang="en-US" altLang="ja-JP"/>
              <a:t>(Howard M et al. Nonpharmaceutical interventions implemented by US cities </a:t>
            </a:r>
          </a:p>
          <a:p>
            <a:pPr defTabSz="1279525"/>
            <a:r>
              <a:rPr lang="en-US" altLang="ja-JP"/>
              <a:t>during the 1918-1919 influenza pandemic. JAMA 2007;298:644-654)</a:t>
            </a:r>
          </a:p>
        </p:txBody>
      </p:sp>
      <p:graphicFrame>
        <p:nvGraphicFramePr>
          <p:cNvPr id="14338" name="Object 4"/>
          <p:cNvGraphicFramePr>
            <a:graphicFrameLocks noChangeAspect="1"/>
          </p:cNvGraphicFramePr>
          <p:nvPr>
            <p:ph idx="1"/>
          </p:nvPr>
        </p:nvGraphicFramePr>
        <p:xfrm>
          <a:off x="639763" y="3211513"/>
          <a:ext cx="11522075" cy="4391025"/>
        </p:xfrm>
        <a:graphic>
          <a:graphicData uri="http://schemas.openxmlformats.org/presentationml/2006/ole">
            <p:oleObj spid="_x0000_s156674" name="Image" r:id="rId3" imgW="14958730" imgH="5701587" progId="PhotoshopElements.Image.2">
              <p:embed/>
            </p:oleObj>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6" name="Rectangle 2"/>
          <p:cNvSpPr>
            <a:spLocks noGrp="1" noChangeArrowheads="1"/>
          </p:cNvSpPr>
          <p:nvPr>
            <p:ph type="title"/>
          </p:nvPr>
        </p:nvSpPr>
        <p:spPr/>
        <p:txBody>
          <a:bodyPr/>
          <a:lstStyle/>
          <a:p>
            <a:pPr eaLnBrk="1" hangingPunct="1">
              <a:defRPr/>
            </a:pPr>
            <a:r>
              <a:rPr lang="ja-JP" altLang="en-US" sz="5600" dirty="0" smtClean="0"/>
              <a:t>まとめ</a:t>
            </a:r>
            <a:r>
              <a:rPr lang="en-US" altLang="ja-JP" sz="5600" dirty="0" smtClean="0"/>
              <a:t>(1)</a:t>
            </a:r>
            <a:r>
              <a:rPr lang="ja-JP" altLang="en-US" sz="5600" dirty="0" smtClean="0"/>
              <a:t>　インフルエンザの歴史疫学</a:t>
            </a:r>
          </a:p>
        </p:txBody>
      </p:sp>
      <p:sp>
        <p:nvSpPr>
          <p:cNvPr id="866307" name="Rectangle 3"/>
          <p:cNvSpPr>
            <a:spLocks noGrp="1" noChangeArrowheads="1"/>
          </p:cNvSpPr>
          <p:nvPr>
            <p:ph type="body" idx="1"/>
          </p:nvPr>
        </p:nvSpPr>
        <p:spPr/>
        <p:txBody>
          <a:bodyPr/>
          <a:lstStyle/>
          <a:p>
            <a:pPr eaLnBrk="1" hangingPunct="1">
              <a:lnSpc>
                <a:spcPct val="90000"/>
              </a:lnSpc>
              <a:defRPr/>
            </a:pPr>
            <a:r>
              <a:rPr lang="ja-JP" altLang="en-US" smtClean="0"/>
              <a:t>日本では，開国・明治維新によりインフルエンザ流行が増加した？</a:t>
            </a:r>
          </a:p>
          <a:p>
            <a:pPr lvl="1" eaLnBrk="1" hangingPunct="1">
              <a:lnSpc>
                <a:spcPct val="90000"/>
              </a:lnSpc>
              <a:defRPr/>
            </a:pPr>
            <a:r>
              <a:rPr lang="ja-JP" altLang="en-US" smtClean="0"/>
              <a:t>欧州：</a:t>
            </a:r>
            <a:r>
              <a:rPr lang="en-US" altLang="ja-JP" smtClean="0"/>
              <a:t>19</a:t>
            </a:r>
            <a:r>
              <a:rPr lang="ja-JP" altLang="en-US" smtClean="0"/>
              <a:t>世紀前半がピーク</a:t>
            </a:r>
          </a:p>
          <a:p>
            <a:pPr lvl="1" eaLnBrk="1" hangingPunct="1">
              <a:lnSpc>
                <a:spcPct val="90000"/>
              </a:lnSpc>
              <a:defRPr/>
            </a:pPr>
            <a:r>
              <a:rPr lang="ja-JP" altLang="en-US" smtClean="0"/>
              <a:t>日本：</a:t>
            </a:r>
            <a:r>
              <a:rPr lang="en-US" altLang="ja-JP" smtClean="0"/>
              <a:t>19</a:t>
            </a:r>
            <a:r>
              <a:rPr lang="ja-JP" altLang="en-US" smtClean="0"/>
              <a:t>世紀後半に増加</a:t>
            </a:r>
          </a:p>
          <a:p>
            <a:pPr eaLnBrk="1" hangingPunct="1">
              <a:lnSpc>
                <a:spcPct val="90000"/>
              </a:lnSpc>
              <a:defRPr/>
            </a:pPr>
            <a:r>
              <a:rPr lang="ja-JP" altLang="en-US" smtClean="0"/>
              <a:t>日本では，スペインかぜ流行から近代的“公衆衛生的介入”が定着</a:t>
            </a:r>
          </a:p>
          <a:p>
            <a:pPr lvl="1" eaLnBrk="1" hangingPunct="1">
              <a:lnSpc>
                <a:spcPct val="90000"/>
              </a:lnSpc>
              <a:defRPr/>
            </a:pPr>
            <a:r>
              <a:rPr lang="en-US" altLang="ja-JP" smtClean="0"/>
              <a:t>1889-91</a:t>
            </a:r>
            <a:r>
              <a:rPr lang="ja-JP" altLang="en-US" smtClean="0"/>
              <a:t>年　暴飲暴食避け，暖衣，酒類</a:t>
            </a:r>
          </a:p>
          <a:p>
            <a:pPr lvl="1" eaLnBrk="1" hangingPunct="1">
              <a:lnSpc>
                <a:spcPct val="90000"/>
              </a:lnSpc>
              <a:defRPr/>
            </a:pPr>
            <a:r>
              <a:rPr lang="en-US" altLang="ja-JP" smtClean="0"/>
              <a:t>1918-20</a:t>
            </a:r>
            <a:r>
              <a:rPr lang="ja-JP" altLang="en-US" smtClean="0"/>
              <a:t>年　マスク，「予防接種」，含嗽</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50" name="Rectangle 2"/>
          <p:cNvSpPr>
            <a:spLocks noGrp="1" noChangeArrowheads="1"/>
          </p:cNvSpPr>
          <p:nvPr>
            <p:ph type="ctrTitle"/>
          </p:nvPr>
        </p:nvSpPr>
        <p:spPr>
          <a:xfrm>
            <a:off x="655638" y="2982913"/>
            <a:ext cx="11591925" cy="2057400"/>
          </a:xfrm>
        </p:spPr>
        <p:txBody>
          <a:bodyPr/>
          <a:lstStyle/>
          <a:p>
            <a:pPr eaLnBrk="1" hangingPunct="1">
              <a:defRPr/>
            </a:pPr>
            <a:r>
              <a:rPr lang="en-US" altLang="ja-JP" dirty="0" smtClean="0">
                <a:latin typeface="ＭＳ ゴシック" pitchFamily="49" charset="-128"/>
                <a:ea typeface="ＭＳ ゴシック" pitchFamily="49" charset="-128"/>
              </a:rPr>
              <a:t>Ⅰ</a:t>
            </a:r>
            <a:r>
              <a:rPr lang="ja-JP" altLang="en-US" dirty="0" smtClean="0">
                <a:latin typeface="ＭＳ ゴシック" pitchFamily="49" charset="-128"/>
                <a:ea typeface="ＭＳ ゴシック" pitchFamily="49" charset="-128"/>
              </a:rPr>
              <a:t>　インフルエンザの</a:t>
            </a:r>
            <a:br>
              <a:rPr lang="ja-JP" altLang="en-US" dirty="0" smtClean="0">
                <a:latin typeface="ＭＳ ゴシック" pitchFamily="49" charset="-128"/>
                <a:ea typeface="ＭＳ ゴシック" pitchFamily="49" charset="-128"/>
              </a:rPr>
            </a:br>
            <a:r>
              <a:rPr lang="ja-JP" altLang="en-US" dirty="0" smtClean="0">
                <a:latin typeface="ＭＳ ゴシック" pitchFamily="49" charset="-128"/>
                <a:ea typeface="ＭＳ ゴシック" pitchFamily="49" charset="-128"/>
              </a:rPr>
              <a:t>歴史と記述疫学</a:t>
            </a:r>
            <a:endParaRPr lang="ja-JP" altLang="en-US" dirty="0" smtClean="0"/>
          </a:p>
        </p:txBody>
      </p:sp>
      <p:sp>
        <p:nvSpPr>
          <p:cNvPr id="846851" name="Rectangle 3"/>
          <p:cNvSpPr>
            <a:spLocks noGrp="1" noChangeArrowheads="1"/>
          </p:cNvSpPr>
          <p:nvPr>
            <p:ph type="subTitle" idx="1"/>
          </p:nvPr>
        </p:nvSpPr>
        <p:spPr>
          <a:xfrm>
            <a:off x="957263" y="5440363"/>
            <a:ext cx="11188700" cy="2889250"/>
          </a:xfrm>
        </p:spPr>
        <p:txBody>
          <a:bodyPr/>
          <a:lstStyle/>
          <a:p>
            <a:pPr algn="l" eaLnBrk="1" hangingPunct="1">
              <a:lnSpc>
                <a:spcPct val="80000"/>
              </a:lnSpc>
              <a:defRPr/>
            </a:pPr>
            <a:r>
              <a:rPr lang="ja-JP" altLang="en-US" sz="4600" dirty="0" smtClean="0"/>
              <a:t>・文献</a:t>
            </a:r>
            <a:r>
              <a:rPr lang="ja-JP" altLang="en-US" sz="4600" dirty="0" smtClean="0"/>
              <a:t>疫学</a:t>
            </a:r>
          </a:p>
          <a:p>
            <a:pPr algn="l" eaLnBrk="1" hangingPunct="1">
              <a:lnSpc>
                <a:spcPct val="80000"/>
              </a:lnSpc>
              <a:defRPr/>
            </a:pPr>
            <a:r>
              <a:rPr lang="ja-JP" altLang="en-US" sz="4600" dirty="0" smtClean="0"/>
              <a:t>・ロシアかぜ</a:t>
            </a:r>
            <a:r>
              <a:rPr lang="en-US" altLang="ja-JP" sz="4600" dirty="0" smtClean="0"/>
              <a:t>(“</a:t>
            </a:r>
            <a:r>
              <a:rPr lang="ja-JP" altLang="en-US" sz="4600" dirty="0" smtClean="0"/>
              <a:t>お染風”，</a:t>
            </a:r>
            <a:r>
              <a:rPr lang="en-US" altLang="ja-JP" sz="4600" dirty="0" smtClean="0"/>
              <a:t>1889-92)</a:t>
            </a:r>
          </a:p>
          <a:p>
            <a:pPr algn="l" eaLnBrk="1" hangingPunct="1">
              <a:lnSpc>
                <a:spcPct val="80000"/>
              </a:lnSpc>
              <a:defRPr/>
            </a:pPr>
            <a:r>
              <a:rPr lang="ja-JP" altLang="en-US" sz="4600" dirty="0" smtClean="0"/>
              <a:t>・スペインかぜ</a:t>
            </a:r>
            <a:r>
              <a:rPr lang="en-US" altLang="ja-JP" sz="4600" dirty="0" smtClean="0"/>
              <a:t>(1918-20</a:t>
            </a:r>
            <a:r>
              <a:rPr lang="en-US" altLang="ja-JP" sz="4600" dirty="0" smtClean="0"/>
              <a:t>)</a:t>
            </a:r>
            <a:endParaRPr lang="en-US" altLang="ja-JP" sz="4600" dirty="0" smtClean="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4" name="Rectangle 2"/>
          <p:cNvSpPr>
            <a:spLocks noGrp="1" noChangeArrowheads="1"/>
          </p:cNvSpPr>
          <p:nvPr>
            <p:ph type="ctrTitle"/>
          </p:nvPr>
        </p:nvSpPr>
        <p:spPr>
          <a:xfrm>
            <a:off x="655638" y="2982913"/>
            <a:ext cx="11591925" cy="2057400"/>
          </a:xfrm>
        </p:spPr>
        <p:txBody>
          <a:bodyPr/>
          <a:lstStyle/>
          <a:p>
            <a:pPr eaLnBrk="1" hangingPunct="1">
              <a:defRPr/>
            </a:pPr>
            <a:r>
              <a:rPr lang="en-US" altLang="ja-JP" dirty="0" smtClean="0">
                <a:latin typeface="ＭＳ ゴシック" pitchFamily="49" charset="-128"/>
                <a:ea typeface="ＭＳ ゴシック" pitchFamily="49" charset="-128"/>
              </a:rPr>
              <a:t>Ⅱ</a:t>
            </a:r>
            <a:r>
              <a:rPr lang="ja-JP" altLang="en-US" dirty="0" smtClean="0">
                <a:latin typeface="ＭＳ ゴシック" pitchFamily="49" charset="-128"/>
                <a:ea typeface="ＭＳ ゴシック" pitchFamily="49" charset="-128"/>
              </a:rPr>
              <a:t>　</a:t>
            </a:r>
            <a:r>
              <a:rPr lang="ja-JP" altLang="en-US" sz="5600" dirty="0" smtClean="0">
                <a:latin typeface="ＭＳ ゴシック" pitchFamily="49" charset="-128"/>
                <a:ea typeface="ＭＳ ゴシック" pitchFamily="49" charset="-128"/>
              </a:rPr>
              <a:t>いくつかの論点</a:t>
            </a:r>
            <a:endParaRPr lang="ja-JP" altLang="en-US" dirty="0" smtClean="0"/>
          </a:p>
        </p:txBody>
      </p:sp>
      <p:sp>
        <p:nvSpPr>
          <p:cNvPr id="847875" name="Rectangle 3"/>
          <p:cNvSpPr>
            <a:spLocks noGrp="1" noChangeArrowheads="1"/>
          </p:cNvSpPr>
          <p:nvPr>
            <p:ph type="subTitle" idx="1"/>
          </p:nvPr>
        </p:nvSpPr>
        <p:spPr>
          <a:xfrm>
            <a:off x="1576388" y="4800600"/>
            <a:ext cx="10569575" cy="4103688"/>
          </a:xfrm>
        </p:spPr>
        <p:txBody>
          <a:bodyPr/>
          <a:lstStyle/>
          <a:p>
            <a:pPr algn="l" eaLnBrk="1" hangingPunct="1">
              <a:lnSpc>
                <a:spcPct val="90000"/>
              </a:lnSpc>
              <a:defRPr/>
            </a:pPr>
            <a:r>
              <a:rPr lang="ja-JP" altLang="en-US" sz="4600" smtClean="0"/>
              <a:t>・超過死亡</a:t>
            </a:r>
          </a:p>
          <a:p>
            <a:pPr algn="l" eaLnBrk="1" hangingPunct="1">
              <a:lnSpc>
                <a:spcPct val="90000"/>
              </a:lnSpc>
              <a:defRPr/>
            </a:pPr>
            <a:r>
              <a:rPr lang="ja-JP" altLang="en-US" sz="4600" smtClean="0"/>
              <a:t>・抗原循環説</a:t>
            </a:r>
          </a:p>
          <a:p>
            <a:pPr algn="l" eaLnBrk="1" hangingPunct="1">
              <a:lnSpc>
                <a:spcPct val="90000"/>
              </a:lnSpc>
              <a:defRPr/>
            </a:pPr>
            <a:r>
              <a:rPr lang="ja-JP" altLang="en-US" sz="4600" smtClean="0"/>
              <a:t>・</a:t>
            </a:r>
            <a:r>
              <a:rPr lang="en-US" altLang="ja-JP" sz="4600" smtClean="0"/>
              <a:t>Age Shift </a:t>
            </a:r>
          </a:p>
          <a:p>
            <a:pPr algn="l" eaLnBrk="1" hangingPunct="1">
              <a:lnSpc>
                <a:spcPct val="90000"/>
              </a:lnSpc>
              <a:defRPr/>
            </a:pPr>
            <a:r>
              <a:rPr lang="ja-JP" altLang="en-US" sz="4600" smtClean="0"/>
              <a:t>・</a:t>
            </a:r>
            <a:r>
              <a:rPr lang="en-US" altLang="ja-JP" sz="4600" smtClean="0"/>
              <a:t>Smoldering Pandemic</a:t>
            </a:r>
            <a:r>
              <a:rPr lang="ja-JP" altLang="en-US" sz="4600" smtClean="0"/>
              <a:t>説</a:t>
            </a:r>
          </a:p>
          <a:p>
            <a:pPr algn="l" eaLnBrk="1" hangingPunct="1">
              <a:lnSpc>
                <a:spcPct val="90000"/>
              </a:lnSpc>
              <a:defRPr/>
            </a:pPr>
            <a:r>
              <a:rPr lang="ja-JP" altLang="en-US" sz="4600" smtClean="0"/>
              <a:t>・学童予防接種（「福見理論」）</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Grp="1" noChangeArrowheads="1"/>
          </p:cNvSpPr>
          <p:nvPr>
            <p:ph type="title"/>
          </p:nvPr>
        </p:nvSpPr>
        <p:spPr/>
        <p:txBody>
          <a:bodyPr/>
          <a:lstStyle/>
          <a:p>
            <a:pPr eaLnBrk="1" hangingPunct="1">
              <a:defRPr/>
            </a:pPr>
            <a:r>
              <a:rPr lang="ja-JP" altLang="en-US" dirty="0" smtClean="0"/>
              <a:t>超過死亡の概念</a:t>
            </a:r>
          </a:p>
        </p:txBody>
      </p:sp>
      <p:sp>
        <p:nvSpPr>
          <p:cNvPr id="868355" name="Text Box 3"/>
          <p:cNvSpPr txBox="1">
            <a:spLocks noChangeArrowheads="1"/>
          </p:cNvSpPr>
          <p:nvPr/>
        </p:nvSpPr>
        <p:spPr bwMode="auto">
          <a:xfrm>
            <a:off x="1762125" y="8632825"/>
            <a:ext cx="6818313" cy="512763"/>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latin typeface="ＭＳ ゴシック" pitchFamily="49" charset="-128"/>
                <a:ea typeface="ＭＳ ゴシック" pitchFamily="49" charset="-128"/>
              </a:rPr>
              <a:t>(</a:t>
            </a:r>
            <a:r>
              <a:rPr lang="ja-JP" altLang="en-US" b="1">
                <a:effectLst>
                  <a:outerShdw blurRad="38100" dist="38100" dir="2700000" algn="tl">
                    <a:srgbClr val="FFFFFF"/>
                  </a:outerShdw>
                </a:effectLst>
                <a:latin typeface="ＭＳ ゴシック" pitchFamily="49" charset="-128"/>
                <a:ea typeface="ＭＳ ゴシック" pitchFamily="49" charset="-128"/>
              </a:rPr>
              <a:t>福見秀雄．インフルエンザ．新宿書房 </a:t>
            </a:r>
            <a:r>
              <a:rPr lang="en-US" altLang="ja-JP" b="1">
                <a:effectLst>
                  <a:outerShdw blurRad="38100" dist="38100" dir="2700000" algn="tl">
                    <a:srgbClr val="FFFFFF"/>
                  </a:outerShdw>
                </a:effectLst>
                <a:latin typeface="ＭＳ ゴシック" pitchFamily="49" charset="-128"/>
                <a:ea typeface="ＭＳ ゴシック" pitchFamily="49" charset="-128"/>
              </a:rPr>
              <a:t>1979)</a:t>
            </a:r>
          </a:p>
        </p:txBody>
      </p:sp>
      <p:graphicFrame>
        <p:nvGraphicFramePr>
          <p:cNvPr id="16386" name="Object 4"/>
          <p:cNvGraphicFramePr>
            <a:graphicFrameLocks noChangeAspect="1"/>
          </p:cNvGraphicFramePr>
          <p:nvPr>
            <p:ph idx="1"/>
          </p:nvPr>
        </p:nvGraphicFramePr>
        <p:xfrm>
          <a:off x="1057275" y="1878013"/>
          <a:ext cx="11353800" cy="6335712"/>
        </p:xfrm>
        <a:graphic>
          <a:graphicData uri="http://schemas.openxmlformats.org/presentationml/2006/ole">
            <p:oleObj spid="_x0000_s158722" name="Image" r:id="rId3" imgW="8336327" imgH="4653061" progId="PhotoshopElements.Image.2">
              <p:embed/>
            </p:oleObj>
          </a:graphicData>
        </a:graphic>
      </p:graphicFrame>
      <p:sp>
        <p:nvSpPr>
          <p:cNvPr id="16389" name="Text Box 5"/>
          <p:cNvSpPr txBox="1">
            <a:spLocks noChangeArrowheads="1"/>
          </p:cNvSpPr>
          <p:nvPr/>
        </p:nvSpPr>
        <p:spPr bwMode="auto">
          <a:xfrm>
            <a:off x="4283075" y="3489325"/>
            <a:ext cx="2230438" cy="512763"/>
          </a:xfrm>
          <a:prstGeom prst="rect">
            <a:avLst/>
          </a:prstGeom>
          <a:noFill/>
          <a:ln w="9525">
            <a:noFill/>
            <a:miter lim="800000"/>
            <a:headEnd/>
            <a:tailEnd/>
          </a:ln>
        </p:spPr>
        <p:txBody>
          <a:bodyPr wrap="none" lIns="128016" tIns="64008" rIns="128016" bIns="64008">
            <a:spAutoFit/>
          </a:bodyPr>
          <a:lstStyle/>
          <a:p>
            <a:pPr defTabSz="1279525"/>
            <a:r>
              <a:rPr lang="en-US" altLang="ja-JP"/>
              <a:t>Excess Death</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4" name="Rectangle 2"/>
          <p:cNvSpPr>
            <a:spLocks noGrp="1" noChangeArrowheads="1"/>
          </p:cNvSpPr>
          <p:nvPr>
            <p:ph type="title"/>
          </p:nvPr>
        </p:nvSpPr>
        <p:spPr/>
        <p:txBody>
          <a:bodyPr/>
          <a:lstStyle/>
          <a:p>
            <a:pPr eaLnBrk="1" hangingPunct="1">
              <a:defRPr/>
            </a:pPr>
            <a:r>
              <a:rPr lang="en-US" altLang="ja-JP" dirty="0" smtClean="0"/>
              <a:t>William Farr</a:t>
            </a:r>
            <a:r>
              <a:rPr lang="ja-JP" altLang="en-US" dirty="0" smtClean="0"/>
              <a:t>による超過死亡</a:t>
            </a:r>
            <a:r>
              <a:rPr lang="en-US" altLang="ja-JP" dirty="0" smtClean="0"/>
              <a:t/>
            </a:r>
            <a:br>
              <a:rPr lang="en-US" altLang="ja-JP" dirty="0" smtClean="0"/>
            </a:br>
            <a:r>
              <a:rPr lang="ja-JP" altLang="en-US" dirty="0" smtClean="0"/>
              <a:t>ロンドンのインフルエンザ，</a:t>
            </a:r>
            <a:r>
              <a:rPr lang="en-US" altLang="ja-JP" dirty="0" smtClean="0"/>
              <a:t>1847</a:t>
            </a:r>
            <a:r>
              <a:rPr lang="ja-JP" altLang="en-US" dirty="0" smtClean="0"/>
              <a:t>年</a:t>
            </a:r>
          </a:p>
        </p:txBody>
      </p:sp>
      <p:sp>
        <p:nvSpPr>
          <p:cNvPr id="868355" name="Text Box 3"/>
          <p:cNvSpPr txBox="1">
            <a:spLocks noChangeArrowheads="1"/>
          </p:cNvSpPr>
          <p:nvPr/>
        </p:nvSpPr>
        <p:spPr bwMode="auto">
          <a:xfrm>
            <a:off x="1762125" y="8632825"/>
            <a:ext cx="10536987" cy="898708"/>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dirty="0" smtClean="0">
                <a:effectLst>
                  <a:outerShdw blurRad="38100" dist="38100" dir="2700000" algn="tl">
                    <a:srgbClr val="FFFFFF"/>
                  </a:outerShdw>
                </a:effectLst>
                <a:latin typeface="Arial Unicode MS" pitchFamily="50" charset="-128"/>
                <a:ea typeface="Arial Unicode MS" pitchFamily="50" charset="-128"/>
                <a:cs typeface="Arial Unicode MS" pitchFamily="50" charset="-128"/>
              </a:rPr>
              <a:t>(Langmuir AD. William Farr: founder of modern concepts of surveillance.</a:t>
            </a:r>
          </a:p>
          <a:p>
            <a:pPr defTabSz="1279525">
              <a:defRPr/>
            </a:pPr>
            <a:r>
              <a:rPr lang="en-US" altLang="ja-JP" b="1" dirty="0" err="1" smtClean="0">
                <a:effectLst>
                  <a:outerShdw blurRad="38100" dist="38100" dir="2700000" algn="tl">
                    <a:srgbClr val="FFFFFF"/>
                  </a:outerShdw>
                </a:effectLst>
                <a:latin typeface="Arial Unicode MS" pitchFamily="50" charset="-128"/>
                <a:ea typeface="Arial Unicode MS" pitchFamily="50" charset="-128"/>
                <a:cs typeface="Arial Unicode MS" pitchFamily="50" charset="-128"/>
              </a:rPr>
              <a:t>Int</a:t>
            </a:r>
            <a:r>
              <a:rPr lang="en-US" altLang="ja-JP" b="1" dirty="0" smtClean="0">
                <a:effectLst>
                  <a:outerShdw blurRad="38100" dist="38100" dir="2700000" algn="tl">
                    <a:srgbClr val="FFFFFF"/>
                  </a:outerShdw>
                </a:effectLst>
                <a:latin typeface="Arial Unicode MS" pitchFamily="50" charset="-128"/>
                <a:ea typeface="Arial Unicode MS" pitchFamily="50" charset="-128"/>
                <a:cs typeface="Arial Unicode MS" pitchFamily="50" charset="-128"/>
              </a:rPr>
              <a:t> J </a:t>
            </a:r>
            <a:r>
              <a:rPr lang="en-US" altLang="ja-JP" b="1" dirty="0" err="1" smtClean="0">
                <a:effectLst>
                  <a:outerShdw blurRad="38100" dist="38100" dir="2700000" algn="tl">
                    <a:srgbClr val="FFFFFF"/>
                  </a:outerShdw>
                </a:effectLst>
                <a:latin typeface="Arial Unicode MS" pitchFamily="50" charset="-128"/>
                <a:ea typeface="Arial Unicode MS" pitchFamily="50" charset="-128"/>
                <a:cs typeface="Arial Unicode MS" pitchFamily="50" charset="-128"/>
              </a:rPr>
              <a:t>Epidemiol</a:t>
            </a:r>
            <a:r>
              <a:rPr lang="en-US" altLang="ja-JP" b="1" dirty="0" smtClean="0">
                <a:effectLst>
                  <a:outerShdw blurRad="38100" dist="38100" dir="2700000" algn="tl">
                    <a:srgbClr val="FFFFFF"/>
                  </a:outerShdw>
                </a:effectLst>
                <a:latin typeface="Arial Unicode MS" pitchFamily="50" charset="-128"/>
                <a:ea typeface="Arial Unicode MS" pitchFamily="50" charset="-128"/>
                <a:cs typeface="Arial Unicode MS" pitchFamily="50" charset="-128"/>
              </a:rPr>
              <a:t>. 1976 Mar;5(1):13-8)</a:t>
            </a:r>
            <a:endParaRPr lang="en-US" altLang="ja-JP" b="1" dirty="0">
              <a:effectLst>
                <a:outerShdw blurRad="38100" dist="38100" dir="2700000" algn="tl">
                  <a:srgbClr val="FFFFFF"/>
                </a:outerShdw>
              </a:effectLst>
              <a:latin typeface="Arial Unicode MS" pitchFamily="50" charset="-128"/>
              <a:ea typeface="Arial Unicode MS" pitchFamily="50" charset="-128"/>
              <a:cs typeface="Arial Unicode MS" pitchFamily="50" charset="-128"/>
            </a:endParaRPr>
          </a:p>
        </p:txBody>
      </p:sp>
      <p:sp>
        <p:nvSpPr>
          <p:cNvPr id="16389" name="Text Box 5"/>
          <p:cNvSpPr txBox="1">
            <a:spLocks noChangeArrowheads="1"/>
          </p:cNvSpPr>
          <p:nvPr/>
        </p:nvSpPr>
        <p:spPr bwMode="auto">
          <a:xfrm>
            <a:off x="4283075" y="3489325"/>
            <a:ext cx="2230438" cy="512763"/>
          </a:xfrm>
          <a:prstGeom prst="rect">
            <a:avLst/>
          </a:prstGeom>
          <a:noFill/>
          <a:ln w="9525">
            <a:noFill/>
            <a:miter lim="800000"/>
            <a:headEnd/>
            <a:tailEnd/>
          </a:ln>
        </p:spPr>
        <p:txBody>
          <a:bodyPr wrap="none" lIns="128016" tIns="64008" rIns="128016" bIns="64008">
            <a:spAutoFit/>
          </a:bodyPr>
          <a:lstStyle/>
          <a:p>
            <a:pPr defTabSz="1279525"/>
            <a:r>
              <a:rPr lang="en-US" altLang="ja-JP"/>
              <a:t>Excess Death</a:t>
            </a:r>
          </a:p>
        </p:txBody>
      </p:sp>
      <p:pic>
        <p:nvPicPr>
          <p:cNvPr id="108547" name="Picture 3"/>
          <p:cNvPicPr>
            <a:picLocks noChangeAspect="1" noChangeArrowheads="1"/>
          </p:cNvPicPr>
          <p:nvPr/>
        </p:nvPicPr>
        <p:blipFill>
          <a:blip r:embed="rId2"/>
          <a:srcRect/>
          <a:stretch>
            <a:fillRect/>
          </a:stretch>
        </p:blipFill>
        <p:spPr bwMode="auto">
          <a:xfrm>
            <a:off x="1471578" y="2228832"/>
            <a:ext cx="9991725" cy="6315075"/>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スライド番号プレースホルダ 6"/>
          <p:cNvSpPr>
            <a:spLocks noGrp="1"/>
          </p:cNvSpPr>
          <p:nvPr>
            <p:ph type="sldNum" sz="quarter" idx="4294967295"/>
          </p:nvPr>
        </p:nvSpPr>
        <p:spPr>
          <a:xfrm>
            <a:off x="9174480" y="8743315"/>
            <a:ext cx="2987040" cy="666750"/>
          </a:xfrm>
          <a:prstGeom prst="rect">
            <a:avLst/>
          </a:prstGeom>
        </p:spPr>
        <p:txBody>
          <a:bodyPr lIns="128016" tIns="64008" rIns="128016" bIns="64008"/>
          <a:lstStyle/>
          <a:p>
            <a:pPr>
              <a:defRPr/>
            </a:pPr>
            <a:fld id="{9938F5B0-25BA-4A9E-BC4F-4741672F16F3}" type="slidenum">
              <a:rPr lang="en-US" altLang="ja-JP"/>
              <a:pPr>
                <a:defRPr/>
              </a:pPr>
              <a:t>23</a:t>
            </a:fld>
            <a:endParaRPr lang="en-US" altLang="ja-JP"/>
          </a:p>
        </p:txBody>
      </p:sp>
      <p:sp>
        <p:nvSpPr>
          <p:cNvPr id="949250" name="Rectangle 2"/>
          <p:cNvSpPr>
            <a:spLocks noGrp="1" noChangeArrowheads="1"/>
          </p:cNvSpPr>
          <p:nvPr>
            <p:ph type="title"/>
          </p:nvPr>
        </p:nvSpPr>
        <p:spPr/>
        <p:txBody>
          <a:bodyPr/>
          <a:lstStyle/>
          <a:p>
            <a:pPr eaLnBrk="1" hangingPunct="1">
              <a:defRPr/>
            </a:pPr>
            <a:r>
              <a:rPr lang="ja-JP" altLang="en-US" sz="5600" dirty="0" smtClean="0">
                <a:latin typeface="ＭＳ ゴシック" pitchFamily="49" charset="-128"/>
                <a:ea typeface="ＭＳ ゴシック" pitchFamily="49" charset="-128"/>
              </a:rPr>
              <a:t>ウィリアム・ファー</a:t>
            </a:r>
            <a:br>
              <a:rPr lang="ja-JP" altLang="en-US" sz="5600" dirty="0" smtClean="0">
                <a:latin typeface="ＭＳ ゴシック" pitchFamily="49" charset="-128"/>
                <a:ea typeface="ＭＳ ゴシック" pitchFamily="49" charset="-128"/>
              </a:rPr>
            </a:br>
            <a:r>
              <a:rPr lang="en-US" altLang="ja-JP" sz="3900" dirty="0" smtClean="0">
                <a:latin typeface="ＭＳ ゴシック" pitchFamily="49" charset="-128"/>
                <a:ea typeface="ＭＳ ゴシック" pitchFamily="49" charset="-128"/>
              </a:rPr>
              <a:t>(William Farr, 1807-1883)</a:t>
            </a:r>
          </a:p>
        </p:txBody>
      </p:sp>
      <p:sp>
        <p:nvSpPr>
          <p:cNvPr id="949251" name="Rectangle 3"/>
          <p:cNvSpPr>
            <a:spLocks noGrp="1" noChangeArrowheads="1"/>
          </p:cNvSpPr>
          <p:nvPr>
            <p:ph type="body" sz="half" idx="2"/>
          </p:nvPr>
        </p:nvSpPr>
        <p:spPr>
          <a:xfrm>
            <a:off x="4787266" y="2240281"/>
            <a:ext cx="7374255" cy="6336348"/>
          </a:xfrm>
        </p:spPr>
        <p:txBody>
          <a:bodyPr/>
          <a:lstStyle/>
          <a:p>
            <a:pPr eaLnBrk="1" hangingPunct="1">
              <a:lnSpc>
                <a:spcPct val="90000"/>
              </a:lnSpc>
              <a:defRPr/>
            </a:pPr>
            <a:r>
              <a:rPr lang="ja-JP" altLang="en-US" sz="3900" dirty="0" smtClean="0">
                <a:latin typeface="ＭＳ Ｐゴシック" pitchFamily="50" charset="-128"/>
              </a:rPr>
              <a:t>英国の医師、統計学者</a:t>
            </a:r>
          </a:p>
          <a:p>
            <a:pPr lvl="1" eaLnBrk="1" hangingPunct="1">
              <a:lnSpc>
                <a:spcPct val="90000"/>
              </a:lnSpc>
              <a:defRPr/>
            </a:pPr>
            <a:r>
              <a:rPr lang="ja-JP" altLang="en-US" sz="3400" dirty="0" smtClean="0">
                <a:latin typeface="ＭＳ Ｐゴシック" pitchFamily="50" charset="-128"/>
              </a:rPr>
              <a:t>パリ医学校で衛生学を学ぶ</a:t>
            </a:r>
          </a:p>
          <a:p>
            <a:pPr eaLnBrk="1" hangingPunct="1">
              <a:lnSpc>
                <a:spcPct val="90000"/>
              </a:lnSpc>
              <a:defRPr/>
            </a:pPr>
            <a:r>
              <a:rPr lang="ja-JP" altLang="en-US" sz="3900" dirty="0" smtClean="0">
                <a:latin typeface="ＭＳ Ｐゴシック" pitchFamily="50" charset="-128"/>
              </a:rPr>
              <a:t>現代公衆衛生統計学の創始者</a:t>
            </a:r>
          </a:p>
          <a:p>
            <a:pPr lvl="1" eaLnBrk="1" hangingPunct="1">
              <a:lnSpc>
                <a:spcPct val="90000"/>
              </a:lnSpc>
              <a:defRPr/>
            </a:pPr>
            <a:r>
              <a:rPr lang="ja-JP" altLang="en-US" sz="3400" dirty="0" smtClean="0">
                <a:latin typeface="ＭＳ Ｐゴシック" pitchFamily="50" charset="-128"/>
              </a:rPr>
              <a:t>「予後について」</a:t>
            </a:r>
            <a:r>
              <a:rPr lang="en-US" altLang="ja-JP" sz="3400" dirty="0" smtClean="0">
                <a:latin typeface="ＭＳ Ｐゴシック" pitchFamily="50" charset="-128"/>
              </a:rPr>
              <a:t>(1838)</a:t>
            </a:r>
          </a:p>
          <a:p>
            <a:pPr lvl="1" eaLnBrk="1" hangingPunct="1">
              <a:lnSpc>
                <a:spcPct val="90000"/>
              </a:lnSpc>
              <a:defRPr/>
            </a:pPr>
            <a:r>
              <a:rPr lang="ja-JP" altLang="en-US" sz="3400" dirty="0" smtClean="0">
                <a:latin typeface="ＭＳ Ｐゴシック" pitchFamily="50" charset="-128"/>
              </a:rPr>
              <a:t>生命表の作成</a:t>
            </a:r>
            <a:r>
              <a:rPr lang="en-US" altLang="ja-JP" sz="3400" dirty="0" smtClean="0">
                <a:latin typeface="ＭＳ Ｐゴシック" pitchFamily="50" charset="-128"/>
              </a:rPr>
              <a:t>(1841)</a:t>
            </a:r>
          </a:p>
          <a:p>
            <a:pPr eaLnBrk="1" hangingPunct="1">
              <a:lnSpc>
                <a:spcPct val="90000"/>
              </a:lnSpc>
              <a:defRPr/>
            </a:pPr>
            <a:r>
              <a:rPr lang="ja-JP" altLang="en-US" sz="3900" dirty="0" smtClean="0">
                <a:latin typeface="ＭＳ Ｐゴシック" pitchFamily="50" charset="-128"/>
              </a:rPr>
              <a:t>英国戸籍本署の編集者</a:t>
            </a:r>
            <a:r>
              <a:rPr lang="en-US" altLang="ja-JP" sz="3900" dirty="0" smtClean="0">
                <a:latin typeface="ＭＳ Ｐゴシック" pitchFamily="50" charset="-128"/>
              </a:rPr>
              <a:t>(1840)</a:t>
            </a:r>
          </a:p>
          <a:p>
            <a:pPr lvl="1" eaLnBrk="1" hangingPunct="1">
              <a:lnSpc>
                <a:spcPct val="90000"/>
              </a:lnSpc>
              <a:defRPr/>
            </a:pPr>
            <a:r>
              <a:rPr lang="ja-JP" altLang="en-US" sz="3400" dirty="0" smtClean="0">
                <a:latin typeface="ＭＳ Ｐゴシック" pitchFamily="50" charset="-128"/>
              </a:rPr>
              <a:t>人口動態調査報告</a:t>
            </a:r>
          </a:p>
          <a:p>
            <a:pPr eaLnBrk="1" hangingPunct="1">
              <a:lnSpc>
                <a:spcPct val="90000"/>
              </a:lnSpc>
              <a:defRPr/>
            </a:pPr>
            <a:r>
              <a:rPr lang="ja-JP" altLang="en-US" sz="3900" dirty="0" smtClean="0">
                <a:latin typeface="ＭＳ Ｐゴシック" pitchFamily="50" charset="-128"/>
              </a:rPr>
              <a:t>疾病分類の基礎をつくる</a:t>
            </a:r>
          </a:p>
          <a:p>
            <a:pPr lvl="1" eaLnBrk="1" hangingPunct="1">
              <a:lnSpc>
                <a:spcPct val="90000"/>
              </a:lnSpc>
              <a:defRPr/>
            </a:pPr>
            <a:r>
              <a:rPr lang="ja-JP" altLang="en-US" sz="3400" dirty="0" smtClean="0">
                <a:latin typeface="ＭＳ Ｐゴシック" pitchFamily="50" charset="-128"/>
              </a:rPr>
              <a:t>第</a:t>
            </a:r>
            <a:r>
              <a:rPr lang="en-US" altLang="ja-JP" sz="3400" dirty="0" smtClean="0">
                <a:latin typeface="ＭＳ Ｐゴシック" pitchFamily="50" charset="-128"/>
              </a:rPr>
              <a:t>2</a:t>
            </a:r>
            <a:r>
              <a:rPr lang="ja-JP" altLang="en-US" sz="3400" dirty="0" smtClean="0">
                <a:latin typeface="ＭＳ Ｐゴシック" pitchFamily="50" charset="-128"/>
              </a:rPr>
              <a:t>回国際統計会議</a:t>
            </a:r>
            <a:r>
              <a:rPr lang="en-US" altLang="ja-JP" sz="3400" dirty="0" smtClean="0">
                <a:latin typeface="ＭＳ Ｐゴシック" pitchFamily="50" charset="-128"/>
              </a:rPr>
              <a:t>(</a:t>
            </a:r>
            <a:r>
              <a:rPr lang="ja-JP" altLang="en-US" sz="3400" dirty="0" smtClean="0">
                <a:latin typeface="ＭＳ Ｐゴシック" pitchFamily="50" charset="-128"/>
              </a:rPr>
              <a:t>パリ</a:t>
            </a:r>
            <a:r>
              <a:rPr lang="en-US" altLang="ja-JP" sz="3400" dirty="0" smtClean="0">
                <a:latin typeface="ＭＳ Ｐゴシック" pitchFamily="50" charset="-128"/>
              </a:rPr>
              <a:t>,1855)</a:t>
            </a:r>
          </a:p>
          <a:p>
            <a:pPr eaLnBrk="1" hangingPunct="1">
              <a:lnSpc>
                <a:spcPct val="90000"/>
              </a:lnSpc>
              <a:defRPr/>
            </a:pPr>
            <a:r>
              <a:rPr lang="ja-JP" altLang="en-US" sz="3900" dirty="0" smtClean="0">
                <a:latin typeface="ＭＳ Ｐゴシック" pitchFamily="50" charset="-128"/>
              </a:rPr>
              <a:t>疾病の環境要因説</a:t>
            </a:r>
          </a:p>
          <a:p>
            <a:pPr lvl="1" eaLnBrk="1" hangingPunct="1">
              <a:lnSpc>
                <a:spcPct val="90000"/>
              </a:lnSpc>
              <a:defRPr/>
            </a:pPr>
            <a:r>
              <a:rPr lang="ja-JP" altLang="en-US" sz="3400" dirty="0" smtClean="0">
                <a:latin typeface="ＭＳ Ｐゴシック" pitchFamily="50" charset="-128"/>
              </a:rPr>
              <a:t>スノーとの論争</a:t>
            </a:r>
          </a:p>
        </p:txBody>
      </p:sp>
      <p:sp>
        <p:nvSpPr>
          <p:cNvPr id="64517" name="Rectangle 4"/>
          <p:cNvSpPr>
            <a:spLocks noChangeArrowheads="1"/>
          </p:cNvSpPr>
          <p:nvPr/>
        </p:nvSpPr>
        <p:spPr bwMode="auto">
          <a:xfrm>
            <a:off x="0" y="0"/>
            <a:ext cx="258597" cy="513987"/>
          </a:xfrm>
          <a:prstGeom prst="rect">
            <a:avLst/>
          </a:prstGeom>
          <a:noFill/>
          <a:ln w="9525">
            <a:noFill/>
            <a:miter lim="800000"/>
            <a:headEnd/>
            <a:tailEnd/>
          </a:ln>
        </p:spPr>
        <p:txBody>
          <a:bodyPr wrap="none" lIns="128016" tIns="64008" rIns="128016" bIns="64008" anchor="ctr">
            <a:spAutoFit/>
          </a:bodyPr>
          <a:lstStyle/>
          <a:p>
            <a:endParaRPr lang="ja-JP" altLang="en-US"/>
          </a:p>
        </p:txBody>
      </p:sp>
      <p:sp>
        <p:nvSpPr>
          <p:cNvPr id="64518" name="Rectangle 5"/>
          <p:cNvSpPr>
            <a:spLocks noChangeArrowheads="1"/>
          </p:cNvSpPr>
          <p:nvPr/>
        </p:nvSpPr>
        <p:spPr bwMode="auto">
          <a:xfrm>
            <a:off x="0" y="3400426"/>
            <a:ext cx="257810" cy="726758"/>
          </a:xfrm>
          <a:prstGeom prst="rect">
            <a:avLst/>
          </a:prstGeom>
          <a:noFill/>
          <a:ln w="9525">
            <a:noFill/>
            <a:miter lim="800000"/>
            <a:headEnd/>
            <a:tailEnd/>
          </a:ln>
        </p:spPr>
        <p:txBody>
          <a:bodyPr wrap="none" lIns="128016" tIns="64008" rIns="128016" bIns="64008" anchor="ctr">
            <a:spAutoFit/>
          </a:bodyPr>
          <a:lstStyle/>
          <a:p>
            <a:r>
              <a:rPr lang="en-US" altLang="ja-JP" sz="1400" dirty="0">
                <a:latin typeface="Century" pitchFamily="18" charset="0"/>
                <a:ea typeface="ＭＳ 明朝" charset="-128"/>
                <a:cs typeface="Times New Roman" pitchFamily="18" charset="0"/>
                <a:hlinkClick r:id="rId2"/>
              </a:rPr>
              <a:t/>
            </a:r>
            <a:br>
              <a:rPr lang="en-US" altLang="ja-JP" sz="1400" dirty="0">
                <a:latin typeface="Century" pitchFamily="18" charset="0"/>
                <a:ea typeface="ＭＳ 明朝" charset="-128"/>
                <a:cs typeface="Times New Roman" pitchFamily="18" charset="0"/>
                <a:hlinkClick r:id="rId2"/>
              </a:rPr>
            </a:br>
            <a:endParaRPr lang="en-US" altLang="ja-JP" dirty="0">
              <a:ea typeface="ＭＳ 明朝" charset="-128"/>
              <a:cs typeface="Times New Roman" pitchFamily="18" charset="0"/>
            </a:endParaRPr>
          </a:p>
        </p:txBody>
      </p:sp>
      <p:sp>
        <p:nvSpPr>
          <p:cNvPr id="949257" name="Text Box 9"/>
          <p:cNvSpPr txBox="1">
            <a:spLocks noChangeArrowheads="1"/>
          </p:cNvSpPr>
          <p:nvPr/>
        </p:nvSpPr>
        <p:spPr bwMode="auto">
          <a:xfrm>
            <a:off x="6400801" y="8832216"/>
            <a:ext cx="5222875" cy="513398"/>
          </a:xfrm>
          <a:prstGeom prst="rect">
            <a:avLst/>
          </a:prstGeom>
          <a:noFill/>
          <a:ln w="9525">
            <a:noFill/>
            <a:miter lim="800000"/>
            <a:headEnd/>
            <a:tailEnd/>
          </a:ln>
          <a:effectLst/>
        </p:spPr>
        <p:txBody>
          <a:bodyPr wrap="none" lIns="128016" tIns="64008" rIns="128016" bIns="64008">
            <a:spAutoFit/>
          </a:bodyPr>
          <a:lstStyle/>
          <a:p>
            <a:pPr>
              <a:defRPr/>
            </a:pPr>
            <a:r>
              <a:rPr lang="en-US" altLang="ja-JP" dirty="0">
                <a:effectLst>
                  <a:outerShdw blurRad="38100" dist="38100" dir="2700000" algn="tl">
                    <a:srgbClr val="FFFFFF"/>
                  </a:outerShdw>
                </a:effectLst>
                <a:latin typeface="ＭＳ Ｐゴシック" pitchFamily="50" charset="-128"/>
              </a:rPr>
              <a:t>(</a:t>
            </a:r>
            <a:r>
              <a:rPr lang="ja-JP" altLang="en-US" dirty="0">
                <a:effectLst>
                  <a:outerShdw blurRad="38100" dist="38100" dir="2700000" algn="tl">
                    <a:srgbClr val="FFFFFF"/>
                  </a:outerShdw>
                </a:effectLst>
                <a:latin typeface="ＭＳ Ｐゴシック" pitchFamily="50" charset="-128"/>
              </a:rPr>
              <a:t>シュライオック </a:t>
            </a:r>
            <a:r>
              <a:rPr lang="en-US" altLang="ja-JP" dirty="0">
                <a:effectLst>
                  <a:outerShdw blurRad="38100" dist="38100" dir="2700000" algn="tl">
                    <a:srgbClr val="FFFFFF"/>
                  </a:outerShdw>
                </a:effectLst>
                <a:latin typeface="ＭＳ Ｐゴシック" pitchFamily="50" charset="-128"/>
              </a:rPr>
              <a:t>1974,</a:t>
            </a:r>
            <a:r>
              <a:rPr lang="ja-JP" altLang="en-US" dirty="0">
                <a:effectLst>
                  <a:outerShdw blurRad="38100" dist="38100" dir="2700000" algn="tl">
                    <a:srgbClr val="FFFFFF"/>
                  </a:outerShdw>
                </a:effectLst>
                <a:latin typeface="ＭＳ Ｐゴシック" pitchFamily="50" charset="-128"/>
              </a:rPr>
              <a:t>スモール </a:t>
            </a:r>
            <a:r>
              <a:rPr lang="en-US" altLang="ja-JP" dirty="0">
                <a:effectLst>
                  <a:outerShdw blurRad="38100" dist="38100" dir="2700000" algn="tl">
                    <a:srgbClr val="FFFFFF"/>
                  </a:outerShdw>
                </a:effectLst>
                <a:latin typeface="ＭＳ Ｐゴシック" pitchFamily="50" charset="-128"/>
              </a:rPr>
              <a:t>2003)</a:t>
            </a:r>
          </a:p>
        </p:txBody>
      </p:sp>
      <p:pic>
        <p:nvPicPr>
          <p:cNvPr id="64520" name="Picture 10" descr="Farr"/>
          <p:cNvPicPr>
            <a:picLocks noChangeAspect="1" noChangeArrowheads="1"/>
          </p:cNvPicPr>
          <p:nvPr/>
        </p:nvPicPr>
        <p:blipFill>
          <a:blip r:embed="rId3"/>
          <a:srcRect/>
          <a:stretch>
            <a:fillRect/>
          </a:stretch>
        </p:blipFill>
        <p:spPr bwMode="auto">
          <a:xfrm>
            <a:off x="755651" y="2482533"/>
            <a:ext cx="3687128" cy="5242877"/>
          </a:xfrm>
          <a:prstGeom prst="rect">
            <a:avLst/>
          </a:prstGeom>
          <a:noFill/>
          <a:ln w="9525">
            <a:noFill/>
            <a:miter lim="800000"/>
            <a:headEnd/>
            <a:tailEnd/>
          </a:ln>
        </p:spPr>
      </p:pic>
      <p:sp>
        <p:nvSpPr>
          <p:cNvPr id="64521" name="Text Box 11"/>
          <p:cNvSpPr txBox="1">
            <a:spLocks noChangeArrowheads="1"/>
          </p:cNvSpPr>
          <p:nvPr/>
        </p:nvSpPr>
        <p:spPr bwMode="auto">
          <a:xfrm>
            <a:off x="0" y="8832215"/>
            <a:ext cx="6125523" cy="437043"/>
          </a:xfrm>
          <a:prstGeom prst="rect">
            <a:avLst/>
          </a:prstGeom>
          <a:noFill/>
          <a:ln w="9525">
            <a:noFill/>
            <a:miter lim="800000"/>
            <a:headEnd/>
            <a:tailEnd/>
          </a:ln>
        </p:spPr>
        <p:txBody>
          <a:bodyPr wrap="none" lIns="128016" tIns="64008" rIns="128016" bIns="64008">
            <a:spAutoFit/>
          </a:bodyPr>
          <a:lstStyle/>
          <a:p>
            <a:r>
              <a:rPr lang="en-US" altLang="ja-JP" sz="2000" dirty="0"/>
              <a:t>(http://images.wellcome.ac.uk/indexplus/result.html)</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378" name="Rectangle 2"/>
          <p:cNvSpPr>
            <a:spLocks noGrp="1" noChangeArrowheads="1"/>
          </p:cNvSpPr>
          <p:nvPr>
            <p:ph type="title"/>
          </p:nvPr>
        </p:nvSpPr>
        <p:spPr/>
        <p:txBody>
          <a:bodyPr/>
          <a:lstStyle/>
          <a:p>
            <a:pPr eaLnBrk="1" hangingPunct="1">
              <a:defRPr/>
            </a:pPr>
            <a:r>
              <a:rPr lang="ja-JP" altLang="en-US" sz="5600" dirty="0" smtClean="0"/>
              <a:t>米国における超過死亡</a:t>
            </a:r>
            <a:r>
              <a:rPr lang="en-US" altLang="ja-JP" sz="5600" dirty="0" smtClean="0"/>
              <a:t>(1887-1921)</a:t>
            </a:r>
          </a:p>
        </p:txBody>
      </p:sp>
      <p:sp>
        <p:nvSpPr>
          <p:cNvPr id="17412" name="Text Box 3"/>
          <p:cNvSpPr txBox="1">
            <a:spLocks noChangeArrowheads="1"/>
          </p:cNvSpPr>
          <p:nvPr/>
        </p:nvSpPr>
        <p:spPr bwMode="auto">
          <a:xfrm>
            <a:off x="2743200" y="8658225"/>
            <a:ext cx="7564438" cy="514350"/>
          </a:xfrm>
          <a:prstGeom prst="rect">
            <a:avLst/>
          </a:prstGeom>
          <a:noFill/>
          <a:ln w="9525">
            <a:noFill/>
            <a:miter lim="800000"/>
            <a:headEnd/>
            <a:tailEnd/>
          </a:ln>
        </p:spPr>
        <p:txBody>
          <a:bodyPr wrap="none" lIns="128016" tIns="64008" rIns="128016" bIns="64008">
            <a:spAutoFit/>
          </a:bodyPr>
          <a:lstStyle/>
          <a:p>
            <a:pPr defTabSz="1279525"/>
            <a:r>
              <a:rPr lang="en-US" altLang="ja-JP"/>
              <a:t>(Collins SD. Public Health Monograph No.48, 1957)</a:t>
            </a:r>
          </a:p>
        </p:txBody>
      </p:sp>
      <p:graphicFrame>
        <p:nvGraphicFramePr>
          <p:cNvPr id="17410" name="Object 4"/>
          <p:cNvGraphicFramePr>
            <a:graphicFrameLocks noChangeAspect="1"/>
          </p:cNvGraphicFramePr>
          <p:nvPr>
            <p:ph idx="1"/>
          </p:nvPr>
        </p:nvGraphicFramePr>
        <p:xfrm>
          <a:off x="2406650" y="2239963"/>
          <a:ext cx="7988300" cy="6337300"/>
        </p:xfrm>
        <a:graphic>
          <a:graphicData uri="http://schemas.openxmlformats.org/presentationml/2006/ole">
            <p:oleObj spid="_x0000_s159746" name="Image" r:id="rId3" imgW="5573279" imgH="4420571" progId="PhotoshopElements.Image.2">
              <p:embed/>
            </p:oleObj>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2" name="Rectangle 2"/>
          <p:cNvSpPr>
            <a:spLocks noGrp="1" noChangeArrowheads="1"/>
          </p:cNvSpPr>
          <p:nvPr>
            <p:ph type="title"/>
          </p:nvPr>
        </p:nvSpPr>
        <p:spPr/>
        <p:txBody>
          <a:bodyPr/>
          <a:lstStyle/>
          <a:p>
            <a:pPr eaLnBrk="1" hangingPunct="1">
              <a:defRPr/>
            </a:pPr>
            <a:r>
              <a:rPr lang="ja-JP" altLang="en-US" sz="5600" dirty="0" smtClean="0"/>
              <a:t>米国における超過死亡</a:t>
            </a:r>
            <a:r>
              <a:rPr lang="en-US" altLang="ja-JP" sz="5600" dirty="0" smtClean="0"/>
              <a:t>(1922-1957)</a:t>
            </a:r>
          </a:p>
        </p:txBody>
      </p:sp>
      <p:sp>
        <p:nvSpPr>
          <p:cNvPr id="870403" name="Text Box 3"/>
          <p:cNvSpPr txBox="1">
            <a:spLocks noChangeArrowheads="1"/>
          </p:cNvSpPr>
          <p:nvPr/>
        </p:nvSpPr>
        <p:spPr bwMode="auto">
          <a:xfrm>
            <a:off x="1328702" y="8086748"/>
            <a:ext cx="11193462" cy="1282700"/>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dirty="0">
                <a:effectLst>
                  <a:outerShdw blurRad="38100" dist="38100" dir="2700000" algn="tl">
                    <a:srgbClr val="FFFFFF"/>
                  </a:outerShdw>
                </a:effectLst>
              </a:rPr>
              <a:t>(</a:t>
            </a:r>
            <a:r>
              <a:rPr lang="en-US" altLang="ja-JP" b="1" dirty="0" err="1">
                <a:effectLst>
                  <a:outerShdw blurRad="38100" dist="38100" dir="2700000" algn="tl">
                    <a:srgbClr val="FFFFFF"/>
                  </a:outerShdw>
                </a:effectLst>
              </a:rPr>
              <a:t>Serfling</a:t>
            </a:r>
            <a:r>
              <a:rPr lang="en-US" altLang="ja-JP" b="1" dirty="0">
                <a:effectLst>
                  <a:outerShdw blurRad="38100" dist="38100" dir="2700000" algn="tl">
                    <a:srgbClr val="FFFFFF"/>
                  </a:outerShdw>
                </a:effectLst>
              </a:rPr>
              <a:t> RE. Methods for current statistical analysis of excess </a:t>
            </a:r>
          </a:p>
          <a:p>
            <a:pPr defTabSz="1279525">
              <a:defRPr/>
            </a:pPr>
            <a:r>
              <a:rPr lang="en-US" altLang="ja-JP" b="1" dirty="0">
                <a:effectLst>
                  <a:outerShdw blurRad="38100" dist="38100" dir="2700000" algn="tl">
                    <a:srgbClr val="FFFFFF"/>
                  </a:outerShdw>
                </a:effectLst>
              </a:rPr>
              <a:t>pneumonia-influenza deaths. Public Health Reports 1963;78(6):494-506, </a:t>
            </a:r>
          </a:p>
          <a:p>
            <a:pPr defTabSz="1279525">
              <a:defRPr/>
            </a:pPr>
            <a:r>
              <a:rPr lang="ja-JP" altLang="en-US" b="1" dirty="0">
                <a:effectLst>
                  <a:outerShdw blurRad="38100" dist="38100" dir="2700000" algn="tl">
                    <a:srgbClr val="FFFFFF"/>
                  </a:outerShdw>
                </a:effectLst>
              </a:rPr>
              <a:t>および</a:t>
            </a:r>
            <a:r>
              <a:rPr lang="en-US" altLang="ja-JP" b="1" dirty="0">
                <a:effectLst>
                  <a:outerShdw blurRad="38100" dist="38100" dir="2700000" algn="tl">
                    <a:srgbClr val="FFFFFF"/>
                  </a:outerShdw>
                </a:effectLst>
              </a:rPr>
              <a:t>Collins SD. Public Health Monograph No.48, 1957)</a:t>
            </a:r>
          </a:p>
        </p:txBody>
      </p:sp>
      <p:graphicFrame>
        <p:nvGraphicFramePr>
          <p:cNvPr id="23554" name="Object 4"/>
          <p:cNvGraphicFramePr>
            <a:graphicFrameLocks noChangeAspect="1"/>
          </p:cNvGraphicFramePr>
          <p:nvPr>
            <p:ph idx="1"/>
          </p:nvPr>
        </p:nvGraphicFramePr>
        <p:xfrm>
          <a:off x="2266950" y="1676400"/>
          <a:ext cx="8288338" cy="6335713"/>
        </p:xfrm>
        <a:graphic>
          <a:graphicData uri="http://schemas.openxmlformats.org/presentationml/2006/ole">
            <p:oleObj spid="_x0000_s165890" name="Image" r:id="rId3" imgW="8139683" imgH="6222222" progId="PhotoshopElements.Image.2">
              <p:embed/>
            </p:oleObj>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2"/>
          <p:cNvSpPr>
            <a:spLocks noGrp="1" noChangeArrowheads="1"/>
          </p:cNvSpPr>
          <p:nvPr>
            <p:ph type="title"/>
          </p:nvPr>
        </p:nvSpPr>
        <p:spPr/>
        <p:txBody>
          <a:bodyPr/>
          <a:lstStyle/>
          <a:p>
            <a:pPr eaLnBrk="1" hangingPunct="1">
              <a:defRPr/>
            </a:pPr>
            <a:r>
              <a:rPr lang="ja-JP" altLang="en-US" sz="5600" dirty="0" smtClean="0"/>
              <a:t>世界における“スペインかぜ”</a:t>
            </a:r>
            <a:br>
              <a:rPr lang="ja-JP" altLang="en-US" sz="5600" dirty="0" smtClean="0"/>
            </a:br>
            <a:r>
              <a:rPr lang="ja-JP" altLang="en-US" sz="5600" dirty="0" smtClean="0"/>
              <a:t>超過死亡と経済水準</a:t>
            </a:r>
          </a:p>
        </p:txBody>
      </p:sp>
      <p:graphicFrame>
        <p:nvGraphicFramePr>
          <p:cNvPr id="22530" name="Object 3"/>
          <p:cNvGraphicFramePr>
            <a:graphicFrameLocks noChangeAspect="1"/>
          </p:cNvGraphicFramePr>
          <p:nvPr>
            <p:ph sz="half" idx="1"/>
          </p:nvPr>
        </p:nvGraphicFramePr>
        <p:xfrm>
          <a:off x="350838" y="2482850"/>
          <a:ext cx="11190287" cy="2286000"/>
        </p:xfrm>
        <a:graphic>
          <a:graphicData uri="http://schemas.openxmlformats.org/presentationml/2006/ole">
            <p:oleObj spid="_x0000_s164866" name="Image" r:id="rId3" imgW="5523810" imgH="1130159" progId="PhotoshopElements.Image.2">
              <p:embed/>
            </p:oleObj>
          </a:graphicData>
        </a:graphic>
      </p:graphicFrame>
      <p:sp>
        <p:nvSpPr>
          <p:cNvPr id="893956" name="Text Box 4"/>
          <p:cNvSpPr txBox="1">
            <a:spLocks noChangeArrowheads="1"/>
          </p:cNvSpPr>
          <p:nvPr/>
        </p:nvSpPr>
        <p:spPr bwMode="auto">
          <a:xfrm>
            <a:off x="1460500" y="7924800"/>
            <a:ext cx="11014075" cy="1282700"/>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rPr>
              <a:t>(Murray CJ et al. Estimation of potential global pandemic influenza </a:t>
            </a:r>
          </a:p>
          <a:p>
            <a:pPr defTabSz="1279525">
              <a:defRPr/>
            </a:pPr>
            <a:r>
              <a:rPr lang="en-US" altLang="ja-JP" b="1">
                <a:effectLst>
                  <a:outerShdw blurRad="38100" dist="38100" dir="2700000" algn="tl">
                    <a:srgbClr val="FFFFFF"/>
                  </a:outerShdw>
                </a:effectLst>
              </a:rPr>
              <a:t>mortality on the basis of vital registry data from the 1918-20 pandemic:</a:t>
            </a:r>
          </a:p>
          <a:p>
            <a:pPr defTabSz="1279525">
              <a:defRPr/>
            </a:pPr>
            <a:r>
              <a:rPr lang="en-US" altLang="ja-JP" b="1">
                <a:effectLst>
                  <a:outerShdw blurRad="38100" dist="38100" dir="2700000" algn="tl">
                    <a:srgbClr val="FFFFFF"/>
                  </a:outerShdw>
                </a:effectLst>
              </a:rPr>
              <a:t> a quantitative analysis. Lancet. 2006;368(9554):2211-8)</a:t>
            </a:r>
          </a:p>
        </p:txBody>
      </p:sp>
      <p:graphicFrame>
        <p:nvGraphicFramePr>
          <p:cNvPr id="22531" name="Object 5"/>
          <p:cNvGraphicFramePr>
            <a:graphicFrameLocks noChangeAspect="1"/>
          </p:cNvGraphicFramePr>
          <p:nvPr>
            <p:ph sz="half" idx="2"/>
          </p:nvPr>
        </p:nvGraphicFramePr>
        <p:xfrm>
          <a:off x="1662113" y="5305425"/>
          <a:ext cx="10785475" cy="2157413"/>
        </p:xfrm>
        <a:graphic>
          <a:graphicData uri="http://schemas.openxmlformats.org/presentationml/2006/ole">
            <p:oleObj spid="_x0000_s164867" name="Image" r:id="rId4" imgW="5650794" imgH="1130159" progId="PhotoshopElements.Image.2">
              <p:embed/>
            </p:oleObj>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426" name="Rectangle 2"/>
          <p:cNvSpPr>
            <a:spLocks noGrp="1" noChangeArrowheads="1"/>
          </p:cNvSpPr>
          <p:nvPr>
            <p:ph type="title"/>
          </p:nvPr>
        </p:nvSpPr>
        <p:spPr/>
        <p:txBody>
          <a:bodyPr/>
          <a:lstStyle/>
          <a:p>
            <a:pPr eaLnBrk="1" hangingPunct="1">
              <a:defRPr/>
            </a:pPr>
            <a:r>
              <a:rPr lang="en-US" altLang="ja-JP" dirty="0" smtClean="0"/>
              <a:t>1957-58</a:t>
            </a:r>
            <a:r>
              <a:rPr lang="ja-JP" altLang="en-US" dirty="0" smtClean="0"/>
              <a:t>年アジアかぜの伝播</a:t>
            </a:r>
          </a:p>
        </p:txBody>
      </p:sp>
      <p:sp>
        <p:nvSpPr>
          <p:cNvPr id="871427" name="Text Box 3"/>
          <p:cNvSpPr txBox="1">
            <a:spLocks noChangeArrowheads="1"/>
          </p:cNvSpPr>
          <p:nvPr/>
        </p:nvSpPr>
        <p:spPr bwMode="auto">
          <a:xfrm>
            <a:off x="1762125" y="8350250"/>
            <a:ext cx="7566025" cy="896938"/>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ea typeface="ＭＳ ゴシック" pitchFamily="49" charset="-128"/>
              </a:rPr>
              <a:t>(Cliff A. et.al. World Atlas of epidemic diseases. </a:t>
            </a:r>
          </a:p>
          <a:p>
            <a:pPr defTabSz="1279525">
              <a:defRPr/>
            </a:pPr>
            <a:r>
              <a:rPr lang="en-US" altLang="ja-JP" b="1">
                <a:effectLst>
                  <a:outerShdw blurRad="38100" dist="38100" dir="2700000" algn="tl">
                    <a:srgbClr val="FFFFFF"/>
                  </a:outerShdw>
                </a:effectLst>
                <a:ea typeface="ＭＳ ゴシック" pitchFamily="49" charset="-128"/>
              </a:rPr>
              <a:t>New York: Oxford University Press, 2004)</a:t>
            </a:r>
          </a:p>
        </p:txBody>
      </p:sp>
      <p:graphicFrame>
        <p:nvGraphicFramePr>
          <p:cNvPr id="24578" name="Object 4"/>
          <p:cNvGraphicFramePr>
            <a:graphicFrameLocks noChangeAspect="1"/>
          </p:cNvGraphicFramePr>
          <p:nvPr>
            <p:ph idx="1"/>
          </p:nvPr>
        </p:nvGraphicFramePr>
        <p:xfrm>
          <a:off x="755650" y="1776413"/>
          <a:ext cx="11522075" cy="6100762"/>
        </p:xfrm>
        <a:graphic>
          <a:graphicData uri="http://schemas.openxmlformats.org/presentationml/2006/ole">
            <p:oleObj spid="_x0000_s166914" name="Image" r:id="rId3" imgW="7114046" imgH="3766857" progId="PhotoshopElements.Image.2">
              <p:embed/>
            </p:oleObj>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0" name="Rectangle 2"/>
          <p:cNvSpPr>
            <a:spLocks noGrp="1" noChangeArrowheads="1"/>
          </p:cNvSpPr>
          <p:nvPr>
            <p:ph type="title"/>
          </p:nvPr>
        </p:nvSpPr>
        <p:spPr/>
        <p:txBody>
          <a:bodyPr/>
          <a:lstStyle/>
          <a:p>
            <a:pPr eaLnBrk="1" hangingPunct="1">
              <a:defRPr/>
            </a:pPr>
            <a:r>
              <a:rPr lang="en-US" altLang="ja-JP" sz="5600" dirty="0" smtClean="0"/>
              <a:t>1957</a:t>
            </a:r>
            <a:r>
              <a:rPr lang="ja-JP" altLang="en-US" sz="5600" dirty="0" smtClean="0"/>
              <a:t>年に収集された血清中</a:t>
            </a:r>
            <a:br>
              <a:rPr lang="ja-JP" altLang="en-US" sz="5600" dirty="0" smtClean="0"/>
            </a:br>
            <a:r>
              <a:rPr lang="en-US" altLang="ja-JP" sz="5600" dirty="0" smtClean="0"/>
              <a:t>H2</a:t>
            </a:r>
            <a:r>
              <a:rPr lang="ja-JP" altLang="en-US" sz="5600" dirty="0" smtClean="0"/>
              <a:t>ウィルスへの抗体を有する割合</a:t>
            </a:r>
          </a:p>
        </p:txBody>
      </p:sp>
      <p:sp>
        <p:nvSpPr>
          <p:cNvPr id="25604" name="Text Box 3"/>
          <p:cNvSpPr txBox="1">
            <a:spLocks noChangeArrowheads="1"/>
          </p:cNvSpPr>
          <p:nvPr/>
        </p:nvSpPr>
        <p:spPr bwMode="auto">
          <a:xfrm>
            <a:off x="1965325" y="8429625"/>
            <a:ext cx="7404100" cy="898525"/>
          </a:xfrm>
          <a:prstGeom prst="rect">
            <a:avLst/>
          </a:prstGeom>
          <a:noFill/>
          <a:ln w="9525">
            <a:noFill/>
            <a:miter lim="800000"/>
            <a:headEnd/>
            <a:tailEnd/>
          </a:ln>
        </p:spPr>
        <p:txBody>
          <a:bodyPr wrap="none" lIns="128016" tIns="64008" rIns="128016" bIns="64008">
            <a:spAutoFit/>
          </a:bodyPr>
          <a:lstStyle/>
          <a:p>
            <a:pPr defTabSz="1279525"/>
            <a:r>
              <a:rPr lang="en-US" altLang="ja-JP"/>
              <a:t>(Dowdle WR. Influenza A virus recycling revisited. </a:t>
            </a:r>
          </a:p>
          <a:p>
            <a:pPr defTabSz="1279525"/>
            <a:r>
              <a:rPr lang="en-US" altLang="ja-JP"/>
              <a:t>Bull World Health Organ. 1999;77:820-8)</a:t>
            </a:r>
          </a:p>
        </p:txBody>
      </p:sp>
      <p:graphicFrame>
        <p:nvGraphicFramePr>
          <p:cNvPr id="25602" name="Object 4"/>
          <p:cNvGraphicFramePr>
            <a:graphicFrameLocks noChangeAspect="1"/>
          </p:cNvGraphicFramePr>
          <p:nvPr>
            <p:ph idx="1"/>
          </p:nvPr>
        </p:nvGraphicFramePr>
        <p:xfrm>
          <a:off x="2368550" y="2078038"/>
          <a:ext cx="7931150" cy="6335712"/>
        </p:xfrm>
        <a:graphic>
          <a:graphicData uri="http://schemas.openxmlformats.org/presentationml/2006/ole">
            <p:oleObj spid="_x0000_s167938" name="Image" r:id="rId3" imgW="10615873" imgH="8482540" progId="PhotoshopElements.Image.2">
              <p:embed/>
            </p:oleObj>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4" name="Rectangle 2"/>
          <p:cNvSpPr>
            <a:spLocks noGrp="1" noChangeArrowheads="1"/>
          </p:cNvSpPr>
          <p:nvPr>
            <p:ph type="title"/>
          </p:nvPr>
        </p:nvSpPr>
        <p:spPr/>
        <p:txBody>
          <a:bodyPr/>
          <a:lstStyle/>
          <a:p>
            <a:pPr eaLnBrk="1" hangingPunct="1">
              <a:defRPr/>
            </a:pPr>
            <a:r>
              <a:rPr lang="en-US" altLang="ja-JP" sz="5600" dirty="0" smtClean="0"/>
              <a:t>1967</a:t>
            </a:r>
            <a:r>
              <a:rPr lang="ja-JP" altLang="en-US" sz="5600" dirty="0" smtClean="0"/>
              <a:t>年に収集された血清中</a:t>
            </a:r>
            <a:br>
              <a:rPr lang="ja-JP" altLang="en-US" sz="5600" dirty="0" smtClean="0"/>
            </a:br>
            <a:r>
              <a:rPr lang="en-US" altLang="ja-JP" sz="5600" dirty="0" smtClean="0"/>
              <a:t>H1</a:t>
            </a:r>
            <a:r>
              <a:rPr lang="ja-JP" altLang="en-US" sz="5600" dirty="0" smtClean="0"/>
              <a:t>ウィルスへの抗体を有する割合</a:t>
            </a:r>
          </a:p>
        </p:txBody>
      </p:sp>
      <p:sp>
        <p:nvSpPr>
          <p:cNvPr id="26628" name="Text Box 3"/>
          <p:cNvSpPr txBox="1">
            <a:spLocks noChangeArrowheads="1"/>
          </p:cNvSpPr>
          <p:nvPr/>
        </p:nvSpPr>
        <p:spPr bwMode="auto">
          <a:xfrm>
            <a:off x="1965325" y="8429625"/>
            <a:ext cx="7404100" cy="898525"/>
          </a:xfrm>
          <a:prstGeom prst="rect">
            <a:avLst/>
          </a:prstGeom>
          <a:noFill/>
          <a:ln w="9525">
            <a:noFill/>
            <a:miter lim="800000"/>
            <a:headEnd/>
            <a:tailEnd/>
          </a:ln>
        </p:spPr>
        <p:txBody>
          <a:bodyPr wrap="none" lIns="128016" tIns="64008" rIns="128016" bIns="64008">
            <a:spAutoFit/>
          </a:bodyPr>
          <a:lstStyle/>
          <a:p>
            <a:pPr defTabSz="1279525"/>
            <a:r>
              <a:rPr lang="en-US" altLang="ja-JP"/>
              <a:t>(Dowdle WR. Influenza A virus recycling revisited. </a:t>
            </a:r>
          </a:p>
          <a:p>
            <a:pPr defTabSz="1279525"/>
            <a:r>
              <a:rPr lang="en-US" altLang="ja-JP"/>
              <a:t>Bull World Health Organ. 1999;77:820-8)</a:t>
            </a:r>
          </a:p>
        </p:txBody>
      </p:sp>
      <p:graphicFrame>
        <p:nvGraphicFramePr>
          <p:cNvPr id="26626" name="Object 4"/>
          <p:cNvGraphicFramePr>
            <a:graphicFrameLocks noChangeAspect="1"/>
          </p:cNvGraphicFramePr>
          <p:nvPr>
            <p:ph idx="1"/>
          </p:nvPr>
        </p:nvGraphicFramePr>
        <p:xfrm>
          <a:off x="2368550" y="2078038"/>
          <a:ext cx="7910513" cy="6335712"/>
        </p:xfrm>
        <a:graphic>
          <a:graphicData uri="http://schemas.openxmlformats.org/presentationml/2006/ole">
            <p:oleObj spid="_x0000_s168962" name="Image" r:id="rId3" imgW="10984127" imgH="8800000" progId="PhotoshopElements.Image.2">
              <p:embed/>
            </p:oleObj>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p:txBody>
          <a:bodyPr/>
          <a:lstStyle/>
          <a:p>
            <a:pPr eaLnBrk="1" hangingPunct="1">
              <a:defRPr/>
            </a:pPr>
            <a:r>
              <a:rPr lang="ja-JP" altLang="en-US" dirty="0" smtClean="0">
                <a:latin typeface="ＭＳ ゴシック" pitchFamily="49" charset="-128"/>
                <a:ea typeface="ＭＳ ゴシック" pitchFamily="49" charset="-128"/>
              </a:rPr>
              <a:t>古代日本の疾病</a:t>
            </a:r>
          </a:p>
        </p:txBody>
      </p:sp>
      <p:graphicFrame>
        <p:nvGraphicFramePr>
          <p:cNvPr id="848899" name="Group 3"/>
          <p:cNvGraphicFramePr>
            <a:graphicFrameLocks noGrp="1"/>
          </p:cNvGraphicFramePr>
          <p:nvPr>
            <p:ph idx="1"/>
          </p:nvPr>
        </p:nvGraphicFramePr>
        <p:xfrm>
          <a:off x="454025" y="2279650"/>
          <a:ext cx="12096750" cy="5813743"/>
        </p:xfrm>
        <a:graphic>
          <a:graphicData uri="http://schemas.openxmlformats.org/drawingml/2006/table">
            <a:tbl>
              <a:tblPr/>
              <a:tblGrid>
                <a:gridCol w="6451600"/>
                <a:gridCol w="5645150"/>
              </a:tblGrid>
              <a:tr h="8763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6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天然痘と思われる</a:t>
                      </a:r>
                    </a:p>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6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致死性の高い疾患</a:t>
                      </a:r>
                    </a:p>
                  </a:txBody>
                  <a:tcPr marL="128016" marR="128016" marT="64008" marB="64008" anchor="ctr" horzOverflow="overflow">
                    <a:lnL cap="flat">
                      <a:noFill/>
                    </a:lnL>
                    <a:lnR>
                      <a:noFill/>
                    </a:lnR>
                    <a:lnT cap="fla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A.D.552,585,698-713,735-7,763-4,790</a:t>
                      </a:r>
                      <a:endParaRPr kumimoji="1" lang="ja-JP" altLang="en-US"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endParaRPr>
                    </a:p>
                  </a:txBody>
                  <a:tcPr marL="128016" marR="128016" marT="64008" marB="64008" anchor="ctr" horzOverflow="overflow">
                    <a:lnL>
                      <a:noFill/>
                    </a:lnL>
                    <a:lnR cap="flat">
                      <a:noFill/>
                    </a:lnR>
                    <a:lnT cap="flat">
                      <a:noFill/>
                    </a:lnT>
                    <a:lnB>
                      <a:noFill/>
                    </a:lnB>
                    <a:lnTlToBr>
                      <a:noFill/>
                    </a:lnTlToBr>
                    <a:lnBlToTr>
                      <a:noFill/>
                    </a:lnBlToTr>
                    <a:noFill/>
                  </a:tcPr>
                </a:tc>
              </a:tr>
              <a:tr h="9239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腺ペストと思われる疾患</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A.D.808</a:t>
                      </a:r>
                      <a:endParaRPr kumimoji="1" lang="ja-JP" altLang="en-US"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endParaRPr>
                    </a:p>
                  </a:txBody>
                  <a:tcPr marL="128016" marR="128016" marT="64008" marB="64008" anchor="ctr" horzOverflow="overflow">
                    <a:lnL>
                      <a:noFill/>
                    </a:lnL>
                    <a:lnR cap="flat">
                      <a:noFill/>
                    </a:lnR>
                    <a:lnT>
                      <a:noFill/>
                    </a:lnT>
                    <a:lnB>
                      <a:noFill/>
                    </a:lnB>
                    <a:lnTlToBr>
                      <a:noFill/>
                    </a:lnTlToBr>
                    <a:lnBlToTr>
                      <a:noFill/>
                    </a:lnBlToTr>
                    <a:noFill/>
                  </a:tcPr>
                </a:tc>
              </a:tr>
              <a:tr h="906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rgbClr val="FF0000"/>
                          </a:solidFill>
                          <a:effectLst>
                            <a:outerShdw blurRad="38100" dist="38100" dir="2700000" algn="tl">
                              <a:srgbClr val="000000"/>
                            </a:outerShdw>
                          </a:effectLst>
                          <a:latin typeface="ＭＳ ゴシック" pitchFamily="49" charset="-128"/>
                          <a:ea typeface="ＭＳ ゴシック" pitchFamily="49" charset="-128"/>
                        </a:rPr>
                        <a:t>“</a:t>
                      </a:r>
                      <a:r>
                        <a:rPr kumimoji="1" lang="ja-JP" altLang="en-US" sz="4600" b="1" i="0" u="none" strike="noStrike" cap="none" normalizeH="0" baseline="0" smtClean="0">
                          <a:ln>
                            <a:noFill/>
                          </a:ln>
                          <a:solidFill>
                            <a:srgbClr val="FF0000"/>
                          </a:solidFill>
                          <a:effectLst>
                            <a:outerShdw blurRad="38100" dist="38100" dir="2700000" algn="tl">
                              <a:srgbClr val="000000"/>
                            </a:outerShdw>
                          </a:effectLst>
                          <a:latin typeface="ＭＳ ゴシック" pitchFamily="49" charset="-128"/>
                          <a:ea typeface="ＭＳ ゴシック" pitchFamily="49" charset="-128"/>
                        </a:rPr>
                        <a:t>咳逆”</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A.D.861-2,872,920-3</a:t>
                      </a:r>
                      <a:endParaRPr kumimoji="1" lang="ja-JP" altLang="en-US"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endParaRPr>
                    </a:p>
                  </a:txBody>
                  <a:tcPr marL="128016" marR="128016" marT="64008" marB="64008" anchor="ctr" horzOverflow="overflow">
                    <a:lnL>
                      <a:noFill/>
                    </a:lnL>
                    <a:lnR cap="flat">
                      <a:noFill/>
                    </a:lnR>
                    <a:lnT>
                      <a:noFill/>
                    </a:lnT>
                    <a:lnB>
                      <a:noFill/>
                    </a:lnB>
                    <a:lnTlToBr>
                      <a:noFill/>
                    </a:lnTlToBr>
                    <a:lnBlToTr>
                      <a:noFill/>
                    </a:lnBlToTr>
                    <a:noFill/>
                  </a:tcPr>
                </a:tc>
              </a:tr>
              <a:tr h="904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ja-JP" altLang="en-US" sz="4600" b="1" i="0" u="none" strike="noStrike" cap="none" normalizeH="0" baseline="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おたふく風邪</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A.D.959,1029</a:t>
                      </a:r>
                      <a:endParaRPr kumimoji="1" lang="ja-JP" altLang="en-US"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endParaRPr>
                    </a:p>
                  </a:txBody>
                  <a:tcPr marL="128016" marR="128016" marT="64008" marB="64008" anchor="ctr" horzOverflow="overflow">
                    <a:lnL>
                      <a:noFill/>
                    </a:lnL>
                    <a:lnR cap="flat">
                      <a:noFill/>
                    </a:lnR>
                    <a:lnT>
                      <a:noFill/>
                    </a:lnT>
                    <a:lnB>
                      <a:noFill/>
                    </a:lnB>
                    <a:lnTlToBr>
                      <a:noFill/>
                    </a:lnTlToBr>
                    <a:lnBlToTr>
                      <a:noFill/>
                    </a:lnBlToTr>
                    <a:noFill/>
                  </a:tcPr>
                </a:tc>
              </a:tr>
              <a:tr h="9048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a:t>
                      </a:r>
                      <a:r>
                        <a:rPr kumimoji="1" lang="ja-JP" altLang="en-US" sz="4600" b="1" i="0" u="none" strike="noStrike" cap="none" normalizeH="0" baseline="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疹疾”（麻疹？）</a:t>
                      </a:r>
                    </a:p>
                  </a:txBody>
                  <a:tcPr marL="128016" marR="128016" marT="64008" marB="64008" anchor="ctr" horzOverflow="overflow">
                    <a:lnL cap="flat">
                      <a:noFill/>
                    </a:lnL>
                    <a:lnR>
                      <a:noFill/>
                    </a:lnR>
                    <a:lnT>
                      <a:noFill/>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1" lang="en-US" altLang="ja-JP"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rPr>
                        <a:t>A.D.765,1025,1077,1093-4,1113,1127</a:t>
                      </a:r>
                      <a:endParaRPr kumimoji="1" lang="ja-JP" altLang="en-US" sz="4200" b="1" i="0" u="none" strike="noStrike" cap="none" normalizeH="0" baseline="0" dirty="0" smtClean="0">
                        <a:ln>
                          <a:noFill/>
                        </a:ln>
                        <a:solidFill>
                          <a:schemeClr val="tx1"/>
                        </a:solidFill>
                        <a:effectLst>
                          <a:outerShdw blurRad="38100" dist="38100" dir="2700000" algn="tl">
                            <a:srgbClr val="FFFFFF"/>
                          </a:outerShdw>
                        </a:effectLst>
                        <a:latin typeface="ＭＳ ゴシック" pitchFamily="49" charset="-128"/>
                        <a:ea typeface="ＭＳ ゴシック" pitchFamily="49" charset="-128"/>
                      </a:endParaRPr>
                    </a:p>
                  </a:txBody>
                  <a:tcPr marL="128016" marR="128016" marT="64008" marB="64008" anchor="ctr" horzOverflow="overflow">
                    <a:lnL>
                      <a:noFill/>
                    </a:lnL>
                    <a:lnR cap="flat">
                      <a:noFill/>
                    </a:lnR>
                    <a:lnT>
                      <a:noFill/>
                    </a:lnT>
                    <a:lnB cap="flat">
                      <a:noFill/>
                    </a:lnB>
                    <a:lnTlToBr>
                      <a:noFill/>
                    </a:lnTlToBr>
                    <a:lnBlToTr>
                      <a:noFill/>
                    </a:lnBlToTr>
                    <a:noFill/>
                  </a:tcPr>
                </a:tc>
              </a:tr>
            </a:tbl>
          </a:graphicData>
        </a:graphic>
      </p:graphicFrame>
      <p:sp>
        <p:nvSpPr>
          <p:cNvPr id="4" name="Text Box 34"/>
          <p:cNvSpPr txBox="1">
            <a:spLocks noChangeArrowheads="1"/>
          </p:cNvSpPr>
          <p:nvPr/>
        </p:nvSpPr>
        <p:spPr bwMode="auto">
          <a:xfrm>
            <a:off x="1543050" y="8229600"/>
            <a:ext cx="9628188" cy="1114425"/>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dirty="0">
                <a:effectLst>
                  <a:outerShdw blurRad="38100" dist="38100" dir="2700000" algn="tl">
                    <a:srgbClr val="FFFFFF"/>
                  </a:outerShdw>
                </a:effectLst>
                <a:latin typeface="ＭＳ Ｐゴシック" pitchFamily="50" charset="-128"/>
              </a:rPr>
              <a:t>（</a:t>
            </a:r>
            <a:r>
              <a:rPr lang="en-US" altLang="ja-JP" sz="3200" b="1" dirty="0">
                <a:effectLst>
                  <a:outerShdw blurRad="38100" dist="38100" dir="2700000" algn="tl">
                    <a:srgbClr val="FFFFFF"/>
                  </a:outerShdw>
                </a:effectLst>
                <a:latin typeface="ＭＳ Ｐゴシック" pitchFamily="50" charset="-128"/>
              </a:rPr>
              <a:t>W</a:t>
            </a:r>
            <a:r>
              <a:rPr lang="ja-JP" altLang="en-US" sz="3200" b="1" dirty="0">
                <a:effectLst>
                  <a:outerShdw blurRad="38100" dist="38100" dir="2700000" algn="tl">
                    <a:srgbClr val="FFFFFF"/>
                  </a:outerShdw>
                </a:effectLst>
                <a:latin typeface="ＭＳ Ｐゴシック" pitchFamily="50" charset="-128"/>
              </a:rPr>
              <a:t>・</a:t>
            </a:r>
            <a:r>
              <a:rPr lang="en-US" altLang="ja-JP" sz="3200" b="1" dirty="0">
                <a:effectLst>
                  <a:outerShdw blurRad="38100" dist="38100" dir="2700000" algn="tl">
                    <a:srgbClr val="FFFFFF"/>
                  </a:outerShdw>
                </a:effectLst>
                <a:latin typeface="ＭＳ Ｐゴシック" pitchFamily="50" charset="-128"/>
              </a:rPr>
              <a:t>H</a:t>
            </a:r>
            <a:r>
              <a:rPr lang="ja-JP" altLang="en-US" sz="3200" b="1" dirty="0">
                <a:effectLst>
                  <a:outerShdw blurRad="38100" dist="38100" dir="2700000" algn="tl">
                    <a:srgbClr val="FFFFFF"/>
                  </a:outerShdw>
                </a:effectLst>
                <a:latin typeface="ＭＳ Ｐゴシック" pitchFamily="50" charset="-128"/>
              </a:rPr>
              <a:t>・マクニール．疫病と世界史．東京：新潮社，</a:t>
            </a:r>
            <a:r>
              <a:rPr lang="en-US" altLang="ja-JP" sz="3200" b="1" dirty="0">
                <a:effectLst>
                  <a:outerShdw blurRad="38100" dist="38100" dir="2700000" algn="tl">
                    <a:srgbClr val="FFFFFF"/>
                  </a:outerShdw>
                </a:effectLst>
                <a:latin typeface="ＭＳ Ｐゴシック" pitchFamily="50" charset="-128"/>
              </a:rPr>
              <a:t>1985</a:t>
            </a:r>
          </a:p>
          <a:p>
            <a:pPr defTabSz="1279525">
              <a:defRPr/>
            </a:pPr>
            <a:r>
              <a:rPr lang="ja-JP" altLang="en-US" sz="3200" b="1" dirty="0">
                <a:effectLst>
                  <a:outerShdw blurRad="38100" dist="38100" dir="2700000" algn="tl">
                    <a:srgbClr val="FFFFFF"/>
                  </a:outerShdw>
                </a:effectLst>
                <a:latin typeface="ＭＳ Ｐゴシック" pitchFamily="50" charset="-128"/>
              </a:rPr>
              <a:t>（再版：中央公論社，</a:t>
            </a:r>
            <a:r>
              <a:rPr lang="en-US" altLang="ja-JP" sz="3200" b="1" dirty="0">
                <a:effectLst>
                  <a:outerShdw blurRad="38100" dist="38100" dir="2700000" algn="tl">
                    <a:srgbClr val="FFFFFF"/>
                  </a:outerShdw>
                </a:effectLst>
                <a:latin typeface="ＭＳ Ｐゴシック" pitchFamily="50" charset="-128"/>
              </a:rPr>
              <a:t>2007</a:t>
            </a:r>
            <a:r>
              <a:rPr lang="ja-JP" altLang="en-US" sz="3200" b="1" dirty="0">
                <a:effectLst>
                  <a:outerShdw blurRad="38100" dist="38100" dir="2700000" algn="tl">
                    <a:srgbClr val="FFFFFF"/>
                  </a:outerShdw>
                </a:effectLst>
                <a:latin typeface="ＭＳ Ｐゴシック" pitchFamily="50" charset="-128"/>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8" name="Rectangle 2"/>
          <p:cNvSpPr>
            <a:spLocks noGrp="1" noChangeArrowheads="1"/>
          </p:cNvSpPr>
          <p:nvPr>
            <p:ph type="title"/>
          </p:nvPr>
        </p:nvSpPr>
        <p:spPr>
          <a:xfrm>
            <a:off x="454025" y="384175"/>
            <a:ext cx="11707813" cy="1600200"/>
          </a:xfrm>
        </p:spPr>
        <p:txBody>
          <a:bodyPr/>
          <a:lstStyle/>
          <a:p>
            <a:pPr eaLnBrk="1" hangingPunct="1">
              <a:defRPr/>
            </a:pPr>
            <a:r>
              <a:rPr lang="en-US" altLang="ja-JP" sz="5600" dirty="0" smtClean="0"/>
              <a:t>1956-57</a:t>
            </a:r>
            <a:r>
              <a:rPr lang="ja-JP" altLang="en-US" sz="5600" dirty="0" smtClean="0"/>
              <a:t>年に収集された血清中</a:t>
            </a:r>
            <a:br>
              <a:rPr lang="ja-JP" altLang="en-US" sz="5600" dirty="0" smtClean="0"/>
            </a:br>
            <a:r>
              <a:rPr lang="en-US" altLang="ja-JP" sz="5600" dirty="0" smtClean="0"/>
              <a:t>H2,H3</a:t>
            </a:r>
            <a:r>
              <a:rPr lang="ja-JP" altLang="en-US" sz="5600" dirty="0" smtClean="0"/>
              <a:t>ウィルスへの抗体を有する割合</a:t>
            </a:r>
          </a:p>
        </p:txBody>
      </p:sp>
      <p:sp>
        <p:nvSpPr>
          <p:cNvPr id="874499" name="Text Box 3"/>
          <p:cNvSpPr txBox="1">
            <a:spLocks noChangeArrowheads="1"/>
          </p:cNvSpPr>
          <p:nvPr/>
        </p:nvSpPr>
        <p:spPr bwMode="auto">
          <a:xfrm>
            <a:off x="1965325" y="8429625"/>
            <a:ext cx="7937500" cy="898525"/>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rPr>
              <a:t>(Dowdle WR. Influenza A virus recycling revisited. </a:t>
            </a:r>
          </a:p>
          <a:p>
            <a:pPr defTabSz="1279525">
              <a:defRPr/>
            </a:pPr>
            <a:r>
              <a:rPr lang="en-US" altLang="ja-JP" b="1">
                <a:effectLst>
                  <a:outerShdw blurRad="38100" dist="38100" dir="2700000" algn="tl">
                    <a:srgbClr val="FFFFFF"/>
                  </a:outerShdw>
                </a:effectLst>
              </a:rPr>
              <a:t>Bull World Health Organ. 1999;77:820-8)</a:t>
            </a:r>
          </a:p>
        </p:txBody>
      </p:sp>
      <p:graphicFrame>
        <p:nvGraphicFramePr>
          <p:cNvPr id="27650" name="Object 4"/>
          <p:cNvGraphicFramePr>
            <a:graphicFrameLocks noChangeAspect="1"/>
          </p:cNvGraphicFramePr>
          <p:nvPr>
            <p:ph idx="1"/>
          </p:nvPr>
        </p:nvGraphicFramePr>
        <p:xfrm>
          <a:off x="2368550" y="2078038"/>
          <a:ext cx="7915275" cy="6335712"/>
        </p:xfrm>
        <a:graphic>
          <a:graphicData uri="http://schemas.openxmlformats.org/presentationml/2006/ole">
            <p:oleObj spid="_x0000_s169986" name="Image" r:id="rId3" imgW="10641270" imgH="8520635" progId="PhotoshopElements.Image.2">
              <p:embed/>
            </p:oleObj>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522" name="Rectangle 2"/>
          <p:cNvSpPr>
            <a:spLocks noGrp="1" noChangeArrowheads="1"/>
          </p:cNvSpPr>
          <p:nvPr>
            <p:ph type="title"/>
          </p:nvPr>
        </p:nvSpPr>
        <p:spPr/>
        <p:txBody>
          <a:bodyPr/>
          <a:lstStyle/>
          <a:p>
            <a:pPr eaLnBrk="1" hangingPunct="1">
              <a:defRPr/>
            </a:pPr>
            <a:r>
              <a:rPr lang="ja-JP" altLang="en-US" dirty="0" smtClean="0"/>
              <a:t>インフルエンザ</a:t>
            </a:r>
            <a:r>
              <a:rPr lang="en-US" altLang="ja-JP" dirty="0" smtClean="0"/>
              <a:t>A</a:t>
            </a:r>
            <a:r>
              <a:rPr lang="ja-JP" altLang="en-US" dirty="0" smtClean="0"/>
              <a:t>ウィルスの</a:t>
            </a:r>
            <a:br>
              <a:rPr lang="ja-JP" altLang="en-US" dirty="0" smtClean="0"/>
            </a:br>
            <a:r>
              <a:rPr lang="ja-JP" altLang="en-US" dirty="0" smtClean="0"/>
              <a:t>亜型とその流行</a:t>
            </a:r>
          </a:p>
        </p:txBody>
      </p:sp>
      <p:sp>
        <p:nvSpPr>
          <p:cNvPr id="875523" name="Text Box 3"/>
          <p:cNvSpPr txBox="1">
            <a:spLocks noChangeArrowheads="1"/>
          </p:cNvSpPr>
          <p:nvPr/>
        </p:nvSpPr>
        <p:spPr bwMode="auto">
          <a:xfrm>
            <a:off x="1762125" y="8632825"/>
            <a:ext cx="10179050" cy="896938"/>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latin typeface="ＭＳ ゴシック" pitchFamily="49" charset="-128"/>
                <a:ea typeface="ＭＳ ゴシック" pitchFamily="49" charset="-128"/>
              </a:rPr>
              <a:t>(</a:t>
            </a:r>
            <a:r>
              <a:rPr lang="ja-JP" altLang="en-US" b="1">
                <a:effectLst>
                  <a:outerShdw blurRad="38100" dist="38100" dir="2700000" algn="tl">
                    <a:srgbClr val="FFFFFF"/>
                  </a:outerShdw>
                </a:effectLst>
                <a:latin typeface="ＭＳ ゴシック" pitchFamily="49" charset="-128"/>
                <a:ea typeface="ＭＳ ゴシック" pitchFamily="49" charset="-128"/>
              </a:rPr>
              <a:t>福見秀雄．インフルエンザ．新宿書房 </a:t>
            </a:r>
            <a:r>
              <a:rPr lang="en-US" altLang="ja-JP" b="1">
                <a:effectLst>
                  <a:outerShdw blurRad="38100" dist="38100" dir="2700000" algn="tl">
                    <a:srgbClr val="FFFFFF"/>
                  </a:outerShdw>
                </a:effectLst>
                <a:latin typeface="ＭＳ ゴシック" pitchFamily="49" charset="-128"/>
                <a:ea typeface="ＭＳ ゴシック" pitchFamily="49" charset="-128"/>
              </a:rPr>
              <a:t>1979,</a:t>
            </a:r>
          </a:p>
          <a:p>
            <a:pPr defTabSz="1279525">
              <a:defRPr/>
            </a:pPr>
            <a:r>
              <a:rPr lang="ja-JP" altLang="en-US" b="1">
                <a:effectLst>
                  <a:outerShdw blurRad="38100" dist="38100" dir="2700000" algn="tl">
                    <a:srgbClr val="FFFFFF"/>
                  </a:outerShdw>
                </a:effectLst>
                <a:latin typeface="ＭＳ ゴシック" pitchFamily="49" charset="-128"/>
                <a:ea typeface="ＭＳ ゴシック" pitchFamily="49" charset="-128"/>
              </a:rPr>
              <a:t>西村周一．抗原循環説について．インフルエンザ </a:t>
            </a:r>
            <a:r>
              <a:rPr lang="en-US" altLang="ja-JP" b="1">
                <a:effectLst>
                  <a:outerShdw blurRad="38100" dist="38100" dir="2700000" algn="tl">
                    <a:srgbClr val="FFFFFF"/>
                  </a:outerShdw>
                </a:effectLst>
                <a:latin typeface="ＭＳ ゴシック" pitchFamily="49" charset="-128"/>
                <a:ea typeface="ＭＳ ゴシック" pitchFamily="49" charset="-128"/>
              </a:rPr>
              <a:t>2009;10(3):211-6)</a:t>
            </a:r>
          </a:p>
        </p:txBody>
      </p:sp>
      <p:sp>
        <p:nvSpPr>
          <p:cNvPr id="28677" name="Text Box 4"/>
          <p:cNvSpPr txBox="1">
            <a:spLocks noChangeArrowheads="1"/>
          </p:cNvSpPr>
          <p:nvPr/>
        </p:nvSpPr>
        <p:spPr bwMode="auto">
          <a:xfrm>
            <a:off x="4283075" y="3489325"/>
            <a:ext cx="2230438" cy="512763"/>
          </a:xfrm>
          <a:prstGeom prst="rect">
            <a:avLst/>
          </a:prstGeom>
          <a:noFill/>
          <a:ln w="9525">
            <a:noFill/>
            <a:miter lim="800000"/>
            <a:headEnd/>
            <a:tailEnd/>
          </a:ln>
        </p:spPr>
        <p:txBody>
          <a:bodyPr wrap="none" lIns="128016" tIns="64008" rIns="128016" bIns="64008">
            <a:spAutoFit/>
          </a:bodyPr>
          <a:lstStyle/>
          <a:p>
            <a:pPr defTabSz="1279525"/>
            <a:r>
              <a:rPr lang="en-US" altLang="ja-JP"/>
              <a:t>Excess Death</a:t>
            </a:r>
          </a:p>
        </p:txBody>
      </p:sp>
      <p:graphicFrame>
        <p:nvGraphicFramePr>
          <p:cNvPr id="28674" name="Object 5"/>
          <p:cNvGraphicFramePr>
            <a:graphicFrameLocks noChangeAspect="1"/>
          </p:cNvGraphicFramePr>
          <p:nvPr>
            <p:ph idx="1"/>
          </p:nvPr>
        </p:nvGraphicFramePr>
        <p:xfrm>
          <a:off x="639763" y="2501900"/>
          <a:ext cx="11522075" cy="5811838"/>
        </p:xfrm>
        <a:graphic>
          <a:graphicData uri="http://schemas.openxmlformats.org/presentationml/2006/ole">
            <p:oleObj spid="_x0000_s171010" name="Image" r:id="rId3" imgW="11580952" imgH="5841270" progId="PhotoshopElements.Image.2">
              <p:embed/>
            </p:oleObj>
          </a:graphicData>
        </a:graphic>
      </p:graphicFrame>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570" name="Rectangle 2"/>
          <p:cNvSpPr>
            <a:spLocks noGrp="1" noChangeArrowheads="1"/>
          </p:cNvSpPr>
          <p:nvPr>
            <p:ph type="title"/>
          </p:nvPr>
        </p:nvSpPr>
        <p:spPr>
          <a:xfrm>
            <a:off x="554038" y="365125"/>
            <a:ext cx="11909425" cy="1600200"/>
          </a:xfrm>
        </p:spPr>
        <p:txBody>
          <a:bodyPr/>
          <a:lstStyle/>
          <a:p>
            <a:pPr eaLnBrk="1" hangingPunct="1">
              <a:defRPr/>
            </a:pPr>
            <a:r>
              <a:rPr lang="ja-JP" altLang="en-US" sz="5600" dirty="0" smtClean="0"/>
              <a:t>インフルエンザウィルスの</a:t>
            </a:r>
            <a:br>
              <a:rPr lang="ja-JP" altLang="en-US" sz="5600" dirty="0" smtClean="0"/>
            </a:br>
            <a:r>
              <a:rPr lang="ja-JP" altLang="en-US" sz="5600" dirty="0" smtClean="0"/>
              <a:t>循環説</a:t>
            </a:r>
          </a:p>
        </p:txBody>
      </p:sp>
      <p:graphicFrame>
        <p:nvGraphicFramePr>
          <p:cNvPr id="877600" name="Group 32"/>
          <p:cNvGraphicFramePr>
            <a:graphicFrameLocks noGrp="1"/>
          </p:cNvGraphicFramePr>
          <p:nvPr>
            <p:ph idx="1"/>
          </p:nvPr>
        </p:nvGraphicFramePr>
        <p:xfrm>
          <a:off x="350838" y="2784475"/>
          <a:ext cx="11996737" cy="3590544"/>
        </p:xfrm>
        <a:graphic>
          <a:graphicData uri="http://schemas.openxmlformats.org/drawingml/2006/table">
            <a:tbl>
              <a:tblPr/>
              <a:tblGrid>
                <a:gridCol w="2765425"/>
                <a:gridCol w="1670050"/>
                <a:gridCol w="2528887"/>
                <a:gridCol w="1741488"/>
                <a:gridCol w="1636712"/>
                <a:gridCol w="1654175"/>
              </a:tblGrid>
              <a:tr h="6477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38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marL="128016" marR="128016" marT="64008" marB="64008" anchor="ctr" horzOverflow="overflow">
                    <a:lnL cap="flat">
                      <a:noFill/>
                    </a:lnL>
                    <a:lnR>
                      <a:noFill/>
                    </a:lnR>
                    <a:lnT cap="flat">
                      <a:noFill/>
                    </a:lnT>
                    <a:lnB>
                      <a:noFill/>
                    </a:lnB>
                    <a:lnTlToBr>
                      <a:noFill/>
                    </a:lnTlToBr>
                    <a:lnBlToTr>
                      <a:noFill/>
                    </a:lnBlToTr>
                    <a:no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パンデミック</a:t>
                      </a:r>
                    </a:p>
                  </a:txBody>
                  <a:tcPr marL="128016" marR="128016" marT="64008" marB="64008" anchor="ctr" horzOverflow="overflow">
                    <a:lnL>
                      <a:noFill/>
                    </a:lnL>
                    <a:lnR cap="flat">
                      <a:noFill/>
                    </a:lnR>
                    <a:lnT cap="flat">
                      <a:noFill/>
                    </a:lnT>
                    <a:lnB>
                      <a:noFill/>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5032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1" lang="ja-JP" altLang="ja-JP" sz="38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marL="128016" marR="128016" marT="64008" marB="64008"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1890</a:t>
                      </a:r>
                    </a:p>
                  </a:txBody>
                  <a:tcPr marL="128016" marR="128016" marT="64008" marB="64008"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1900</a:t>
                      </a:r>
                    </a:p>
                  </a:txBody>
                  <a:tcPr marL="128016" marR="128016" marT="64008" marB="64008"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1918</a:t>
                      </a:r>
                    </a:p>
                  </a:txBody>
                  <a:tcPr marL="128016" marR="128016" marT="64008" marB="64008"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1956</a:t>
                      </a:r>
                    </a:p>
                  </a:txBody>
                  <a:tcPr marL="128016" marR="128016" marT="64008" marB="64008"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1967</a:t>
                      </a:r>
                    </a:p>
                  </a:txBody>
                  <a:tcPr marL="128016" marR="128016" marT="64008" marB="64008"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6365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従来説</a:t>
                      </a:r>
                    </a:p>
                  </a:txBody>
                  <a:tcPr marL="128016" marR="128016" marT="64008" marB="64008"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H2→</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H3→</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H1→</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H2→</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H3→</a:t>
                      </a:r>
                    </a:p>
                  </a:txBody>
                  <a:tcPr marL="128016" marR="128016" marT="64008" marB="64008"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493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Dowdle</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ら</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(Simonsen</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ら</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marL="128016" marR="128016" marT="64008" marB="64008" anchor="ctr" horzOverflow="overflow">
                    <a:lnL cap="flat">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H3→</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3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パンデミック</a:t>
                      </a:r>
                    </a:p>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3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なし</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H1→</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H2→</a:t>
                      </a:r>
                    </a:p>
                  </a:txBody>
                  <a:tcPr marL="128016" marR="128016" marT="64008" marB="64008"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H3→</a:t>
                      </a:r>
                    </a:p>
                  </a:txBody>
                  <a:tcPr marL="128016" marR="128016" marT="64008" marB="64008" anchor="ctr" horzOverflow="overflow">
                    <a:lnL>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4" name="Rectangle 2"/>
          <p:cNvSpPr>
            <a:spLocks noGrp="1" noChangeArrowheads="1"/>
          </p:cNvSpPr>
          <p:nvPr>
            <p:ph type="title"/>
          </p:nvPr>
        </p:nvSpPr>
        <p:spPr/>
        <p:txBody>
          <a:bodyPr/>
          <a:lstStyle/>
          <a:p>
            <a:pPr eaLnBrk="1" hangingPunct="1">
              <a:defRPr/>
            </a:pPr>
            <a:r>
              <a:rPr lang="ja-JP" altLang="en-US" sz="5600" dirty="0" smtClean="0"/>
              <a:t>インフルエンザ</a:t>
            </a:r>
            <a:br>
              <a:rPr lang="ja-JP" altLang="en-US" sz="5600" dirty="0" smtClean="0"/>
            </a:br>
            <a:r>
              <a:rPr lang="ja-JP" altLang="en-US" sz="5600" dirty="0" smtClean="0"/>
              <a:t>抗原循環説</a:t>
            </a:r>
          </a:p>
        </p:txBody>
      </p:sp>
      <p:sp>
        <p:nvSpPr>
          <p:cNvPr id="30724" name="Text Box 3"/>
          <p:cNvSpPr txBox="1">
            <a:spLocks noChangeArrowheads="1"/>
          </p:cNvSpPr>
          <p:nvPr/>
        </p:nvSpPr>
        <p:spPr bwMode="auto">
          <a:xfrm>
            <a:off x="1965325" y="8429625"/>
            <a:ext cx="7404100" cy="898525"/>
          </a:xfrm>
          <a:prstGeom prst="rect">
            <a:avLst/>
          </a:prstGeom>
          <a:noFill/>
          <a:ln w="9525">
            <a:noFill/>
            <a:miter lim="800000"/>
            <a:headEnd/>
            <a:tailEnd/>
          </a:ln>
        </p:spPr>
        <p:txBody>
          <a:bodyPr wrap="none" lIns="128016" tIns="64008" rIns="128016" bIns="64008">
            <a:spAutoFit/>
          </a:bodyPr>
          <a:lstStyle/>
          <a:p>
            <a:pPr defTabSz="1279525"/>
            <a:r>
              <a:rPr lang="en-US" altLang="ja-JP"/>
              <a:t>(Dowdle WR. Influenza A virus recycling revisited. </a:t>
            </a:r>
          </a:p>
          <a:p>
            <a:pPr defTabSz="1279525"/>
            <a:r>
              <a:rPr lang="en-US" altLang="ja-JP"/>
              <a:t>Bull World Health Organ. 1999;77:820-8)</a:t>
            </a:r>
          </a:p>
        </p:txBody>
      </p:sp>
      <p:graphicFrame>
        <p:nvGraphicFramePr>
          <p:cNvPr id="30722" name="Object 4"/>
          <p:cNvGraphicFramePr>
            <a:graphicFrameLocks noChangeAspect="1"/>
          </p:cNvGraphicFramePr>
          <p:nvPr>
            <p:ph idx="1"/>
          </p:nvPr>
        </p:nvGraphicFramePr>
        <p:xfrm>
          <a:off x="1562100" y="2078038"/>
          <a:ext cx="9674225" cy="6335712"/>
        </p:xfrm>
        <a:graphic>
          <a:graphicData uri="http://schemas.openxmlformats.org/presentationml/2006/ole">
            <p:oleObj spid="_x0000_s173058" name="Image" r:id="rId3" imgW="10819048" imgH="7085714" progId="PhotoshopElements.Image.2">
              <p:embed/>
            </p:oleObj>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618" name="Rectangle 2"/>
          <p:cNvSpPr>
            <a:spLocks noGrp="1" noChangeArrowheads="1"/>
          </p:cNvSpPr>
          <p:nvPr>
            <p:ph type="title"/>
          </p:nvPr>
        </p:nvSpPr>
        <p:spPr/>
        <p:txBody>
          <a:bodyPr/>
          <a:lstStyle/>
          <a:p>
            <a:pPr eaLnBrk="1" hangingPunct="1">
              <a:defRPr/>
            </a:pPr>
            <a:r>
              <a:rPr lang="ja-JP" altLang="en-US" dirty="0" smtClean="0"/>
              <a:t>米国，年齢と超過死亡率の推移</a:t>
            </a:r>
          </a:p>
        </p:txBody>
      </p:sp>
      <p:graphicFrame>
        <p:nvGraphicFramePr>
          <p:cNvPr id="31746" name="Object 3"/>
          <p:cNvGraphicFramePr>
            <a:graphicFrameLocks noChangeAspect="1"/>
          </p:cNvGraphicFramePr>
          <p:nvPr>
            <p:ph idx="1"/>
          </p:nvPr>
        </p:nvGraphicFramePr>
        <p:xfrm>
          <a:off x="2266950" y="1676400"/>
          <a:ext cx="8321675" cy="6335713"/>
        </p:xfrm>
        <a:graphic>
          <a:graphicData uri="http://schemas.openxmlformats.org/presentationml/2006/ole">
            <p:oleObj spid="_x0000_s174082" name="Image" r:id="rId3" imgW="6405385" imgH="4877714" progId="PhotoshopElements.Image.2">
              <p:embed/>
            </p:oleObj>
          </a:graphicData>
        </a:graphic>
      </p:graphicFrame>
      <p:sp>
        <p:nvSpPr>
          <p:cNvPr id="879620" name="Text Box 4"/>
          <p:cNvSpPr txBox="1">
            <a:spLocks noChangeArrowheads="1"/>
          </p:cNvSpPr>
          <p:nvPr/>
        </p:nvSpPr>
        <p:spPr bwMode="auto">
          <a:xfrm>
            <a:off x="1662113" y="8027988"/>
            <a:ext cx="10944225" cy="1282700"/>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a:t>(</a:t>
            </a:r>
            <a:r>
              <a:rPr lang="en-US" altLang="ja-JP" b="1">
                <a:effectLst>
                  <a:outerShdw blurRad="38100" dist="38100" dir="2700000" algn="tl">
                    <a:srgbClr val="FFFFFF"/>
                  </a:outerShdw>
                </a:effectLst>
              </a:rPr>
              <a:t>Simonsen L, Clarke MJ, Schonberger LB, Arden NH, Cox NJ, </a:t>
            </a:r>
          </a:p>
          <a:p>
            <a:pPr defTabSz="1279525">
              <a:defRPr/>
            </a:pPr>
            <a:r>
              <a:rPr lang="en-US" altLang="ja-JP" b="1">
                <a:effectLst>
                  <a:outerShdw blurRad="38100" dist="38100" dir="2700000" algn="tl">
                    <a:srgbClr val="FFFFFF"/>
                  </a:outerShdw>
                </a:effectLst>
              </a:rPr>
              <a:t>Fukuda K. Pandemic versus epidemic influenza mortality: a pattern of </a:t>
            </a:r>
          </a:p>
          <a:p>
            <a:pPr defTabSz="1279525">
              <a:defRPr/>
            </a:pPr>
            <a:r>
              <a:rPr lang="en-US" altLang="ja-JP" b="1">
                <a:effectLst>
                  <a:outerShdw blurRad="38100" dist="38100" dir="2700000" algn="tl">
                    <a:srgbClr val="FFFFFF"/>
                  </a:outerShdw>
                </a:effectLst>
              </a:rPr>
              <a:t>changing age distribution. J Infect Dis. 1998;178(1):53-60)</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6" name="Rectangle 2"/>
          <p:cNvSpPr>
            <a:spLocks noGrp="1" noChangeArrowheads="1"/>
          </p:cNvSpPr>
          <p:nvPr>
            <p:ph type="title"/>
          </p:nvPr>
        </p:nvSpPr>
        <p:spPr/>
        <p:txBody>
          <a:bodyPr/>
          <a:lstStyle/>
          <a:p>
            <a:pPr eaLnBrk="1" hangingPunct="1">
              <a:defRPr/>
            </a:pPr>
            <a:r>
              <a:rPr lang="ja-JP" altLang="en-US" sz="5600" dirty="0" smtClean="0"/>
              <a:t>米国におけるパンデミック時の</a:t>
            </a:r>
            <a:br>
              <a:rPr lang="ja-JP" altLang="en-US" sz="5600" dirty="0" smtClean="0"/>
            </a:br>
            <a:r>
              <a:rPr lang="ja-JP" altLang="en-US" sz="5600" dirty="0" smtClean="0"/>
              <a:t>年齢別肺炎・インフルエンザ死亡率</a:t>
            </a:r>
          </a:p>
        </p:txBody>
      </p:sp>
      <p:sp>
        <p:nvSpPr>
          <p:cNvPr id="32772" name="Text Box 3"/>
          <p:cNvSpPr txBox="1">
            <a:spLocks noChangeArrowheads="1"/>
          </p:cNvSpPr>
          <p:nvPr/>
        </p:nvSpPr>
        <p:spPr bwMode="auto">
          <a:xfrm>
            <a:off x="1965325" y="8429625"/>
            <a:ext cx="7404100" cy="898525"/>
          </a:xfrm>
          <a:prstGeom prst="rect">
            <a:avLst/>
          </a:prstGeom>
          <a:noFill/>
          <a:ln w="9525">
            <a:noFill/>
            <a:miter lim="800000"/>
            <a:headEnd/>
            <a:tailEnd/>
          </a:ln>
        </p:spPr>
        <p:txBody>
          <a:bodyPr wrap="none" lIns="128016" tIns="64008" rIns="128016" bIns="64008">
            <a:spAutoFit/>
          </a:bodyPr>
          <a:lstStyle/>
          <a:p>
            <a:pPr defTabSz="1279525"/>
            <a:r>
              <a:rPr lang="en-US" altLang="ja-JP"/>
              <a:t>(Dowdle WR. Influenza A virus recycling revisited. </a:t>
            </a:r>
          </a:p>
          <a:p>
            <a:pPr defTabSz="1279525"/>
            <a:r>
              <a:rPr lang="en-US" altLang="ja-JP"/>
              <a:t>Bull World Health Organ. 1999;77:820-8)</a:t>
            </a:r>
          </a:p>
        </p:txBody>
      </p:sp>
      <p:graphicFrame>
        <p:nvGraphicFramePr>
          <p:cNvPr id="32770" name="Object 4"/>
          <p:cNvGraphicFramePr>
            <a:graphicFrameLocks noChangeAspect="1"/>
          </p:cNvGraphicFramePr>
          <p:nvPr>
            <p:ph idx="1"/>
          </p:nvPr>
        </p:nvGraphicFramePr>
        <p:xfrm>
          <a:off x="2368550" y="2179638"/>
          <a:ext cx="7997825" cy="6337300"/>
        </p:xfrm>
        <a:graphic>
          <a:graphicData uri="http://schemas.openxmlformats.org/presentationml/2006/ole">
            <p:oleObj spid="_x0000_s175106" name="Image" r:id="rId3" imgW="10577778" imgH="8380952" progId="PhotoshopElements.Image.2">
              <p:embed/>
            </p:oleObj>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42" name="Rectangle 2"/>
          <p:cNvSpPr>
            <a:spLocks noGrp="1" noChangeArrowheads="1"/>
          </p:cNvSpPr>
          <p:nvPr>
            <p:ph type="title"/>
          </p:nvPr>
        </p:nvSpPr>
        <p:spPr>
          <a:xfrm>
            <a:off x="454025" y="384175"/>
            <a:ext cx="11707813" cy="1600200"/>
          </a:xfrm>
        </p:spPr>
        <p:txBody>
          <a:bodyPr/>
          <a:lstStyle/>
          <a:p>
            <a:pPr eaLnBrk="1" hangingPunct="1">
              <a:defRPr/>
            </a:pPr>
            <a:r>
              <a:rPr lang="ja-JP" altLang="en-US" sz="5600" dirty="0" smtClean="0"/>
              <a:t>アジアかぜ</a:t>
            </a:r>
            <a:r>
              <a:rPr lang="en-US" altLang="ja-JP" sz="5600" dirty="0" smtClean="0"/>
              <a:t>,</a:t>
            </a:r>
            <a:r>
              <a:rPr lang="ja-JP" altLang="en-US" sz="5600" dirty="0" smtClean="0"/>
              <a:t>香港かぜ流行時の</a:t>
            </a:r>
            <a:br>
              <a:rPr lang="ja-JP" altLang="en-US" sz="5600" dirty="0" smtClean="0"/>
            </a:br>
            <a:r>
              <a:rPr lang="ja-JP" altLang="en-US" sz="5600" dirty="0" smtClean="0"/>
              <a:t>年齢別超過死亡率</a:t>
            </a:r>
          </a:p>
        </p:txBody>
      </p:sp>
      <p:sp>
        <p:nvSpPr>
          <p:cNvPr id="33796" name="Text Box 3"/>
          <p:cNvSpPr txBox="1">
            <a:spLocks noChangeArrowheads="1"/>
          </p:cNvSpPr>
          <p:nvPr/>
        </p:nvSpPr>
        <p:spPr bwMode="auto">
          <a:xfrm>
            <a:off x="1965325" y="8429625"/>
            <a:ext cx="7404100" cy="898525"/>
          </a:xfrm>
          <a:prstGeom prst="rect">
            <a:avLst/>
          </a:prstGeom>
          <a:noFill/>
          <a:ln w="9525">
            <a:noFill/>
            <a:miter lim="800000"/>
            <a:headEnd/>
            <a:tailEnd/>
          </a:ln>
        </p:spPr>
        <p:txBody>
          <a:bodyPr wrap="none" lIns="128016" tIns="64008" rIns="128016" bIns="64008">
            <a:spAutoFit/>
          </a:bodyPr>
          <a:lstStyle/>
          <a:p>
            <a:pPr defTabSz="1279525"/>
            <a:r>
              <a:rPr lang="en-US" altLang="ja-JP"/>
              <a:t>(Dowdle WR. Influenza A virus recycling revisited. </a:t>
            </a:r>
          </a:p>
          <a:p>
            <a:pPr defTabSz="1279525"/>
            <a:r>
              <a:rPr lang="en-US" altLang="ja-JP"/>
              <a:t>Bull World Health Organ. 1999;77:820-8)</a:t>
            </a:r>
          </a:p>
        </p:txBody>
      </p:sp>
      <p:graphicFrame>
        <p:nvGraphicFramePr>
          <p:cNvPr id="33794" name="Object 4"/>
          <p:cNvGraphicFramePr>
            <a:graphicFrameLocks noChangeAspect="1"/>
          </p:cNvGraphicFramePr>
          <p:nvPr>
            <p:ph idx="1"/>
          </p:nvPr>
        </p:nvGraphicFramePr>
        <p:xfrm>
          <a:off x="2166938" y="2078038"/>
          <a:ext cx="8301037" cy="6335712"/>
        </p:xfrm>
        <a:graphic>
          <a:graphicData uri="http://schemas.openxmlformats.org/presentationml/2006/ole">
            <p:oleObj spid="_x0000_s176130" name="Image" r:id="rId3" imgW="10730159" imgH="8190476" progId="PhotoshopElements.Image.2">
              <p:embed/>
            </p:oleObj>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690" name="Rectangle 2"/>
          <p:cNvSpPr>
            <a:spLocks noGrp="1" noChangeArrowheads="1"/>
          </p:cNvSpPr>
          <p:nvPr>
            <p:ph type="title"/>
          </p:nvPr>
        </p:nvSpPr>
        <p:spPr/>
        <p:txBody>
          <a:bodyPr/>
          <a:lstStyle/>
          <a:p>
            <a:pPr eaLnBrk="1" hangingPunct="1">
              <a:defRPr/>
            </a:pPr>
            <a:r>
              <a:rPr lang="ja-JP" altLang="en-US" dirty="0" smtClean="0"/>
              <a:t>米国，年齢別超過死亡率の比較</a:t>
            </a:r>
          </a:p>
        </p:txBody>
      </p:sp>
      <p:sp>
        <p:nvSpPr>
          <p:cNvPr id="34820" name="Text Box 3"/>
          <p:cNvSpPr txBox="1">
            <a:spLocks noChangeArrowheads="1"/>
          </p:cNvSpPr>
          <p:nvPr/>
        </p:nvSpPr>
        <p:spPr bwMode="auto">
          <a:xfrm>
            <a:off x="1627188" y="7623175"/>
            <a:ext cx="11174412" cy="1666875"/>
          </a:xfrm>
          <a:prstGeom prst="rect">
            <a:avLst/>
          </a:prstGeom>
          <a:noFill/>
          <a:ln w="9525">
            <a:noFill/>
            <a:miter lim="800000"/>
            <a:headEnd/>
            <a:tailEnd/>
          </a:ln>
        </p:spPr>
        <p:txBody>
          <a:bodyPr wrap="none" lIns="128016" tIns="64008" rIns="128016" bIns="64008">
            <a:spAutoFit/>
          </a:bodyPr>
          <a:lstStyle/>
          <a:p>
            <a:pPr defTabSz="1279525"/>
            <a:r>
              <a:rPr lang="en-US" altLang="ja-JP"/>
              <a:t>(Simonsen L, Viboud C, Reichart TA et al. Pandemic influenza and mortality: </a:t>
            </a:r>
          </a:p>
          <a:p>
            <a:pPr defTabSz="1279525"/>
            <a:r>
              <a:rPr lang="en-US" altLang="ja-JP"/>
              <a:t>past evidence and projections for the future. Knobler SL et.al. ed. </a:t>
            </a:r>
          </a:p>
          <a:p>
            <a:pPr defTabSz="1279525"/>
            <a:r>
              <a:rPr lang="en-US" altLang="ja-JP"/>
              <a:t>The Threat of Pandemic Influenza: Are we ready? </a:t>
            </a:r>
          </a:p>
          <a:p>
            <a:pPr defTabSz="1279525"/>
            <a:r>
              <a:rPr lang="en-US" altLang="ja-JP"/>
              <a:t>Washington DC: National Academies Press, 2005)</a:t>
            </a:r>
          </a:p>
        </p:txBody>
      </p:sp>
      <p:graphicFrame>
        <p:nvGraphicFramePr>
          <p:cNvPr id="34818" name="Object 4"/>
          <p:cNvGraphicFramePr>
            <a:graphicFrameLocks noChangeAspect="1"/>
          </p:cNvGraphicFramePr>
          <p:nvPr>
            <p:ph idx="1"/>
          </p:nvPr>
        </p:nvGraphicFramePr>
        <p:xfrm>
          <a:off x="2266950" y="1676400"/>
          <a:ext cx="7561263" cy="5862638"/>
        </p:xfrm>
        <a:graphic>
          <a:graphicData uri="http://schemas.openxmlformats.org/presentationml/2006/ole">
            <p:oleObj spid="_x0000_s177154" name="Image" r:id="rId3" imgW="4279401" imgH="3319279" progId="PhotoshopElements.Image.2">
              <p:embed/>
            </p:oleObj>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4" name="Rectangle 2"/>
          <p:cNvSpPr>
            <a:spLocks noGrp="1" noChangeArrowheads="1"/>
          </p:cNvSpPr>
          <p:nvPr>
            <p:ph type="title"/>
          </p:nvPr>
        </p:nvSpPr>
        <p:spPr/>
        <p:txBody>
          <a:bodyPr/>
          <a:lstStyle/>
          <a:p>
            <a:pPr eaLnBrk="1" hangingPunct="1">
              <a:defRPr/>
            </a:pPr>
            <a:r>
              <a:rPr lang="ja-JP" altLang="en-US" sz="5600" dirty="0" smtClean="0"/>
              <a:t>米国超過死亡率の推移</a:t>
            </a:r>
            <a:r>
              <a:rPr lang="en-US" altLang="ja-JP" sz="5600" dirty="0" smtClean="0"/>
              <a:t>(1968-2001)</a:t>
            </a:r>
          </a:p>
        </p:txBody>
      </p:sp>
      <p:sp>
        <p:nvSpPr>
          <p:cNvPr id="71683" name="Text Box 3"/>
          <p:cNvSpPr txBox="1">
            <a:spLocks noChangeArrowheads="1"/>
          </p:cNvSpPr>
          <p:nvPr/>
        </p:nvSpPr>
        <p:spPr bwMode="auto">
          <a:xfrm>
            <a:off x="185738" y="2014538"/>
            <a:ext cx="3929062" cy="3592512"/>
          </a:xfrm>
          <a:prstGeom prst="rect">
            <a:avLst/>
          </a:prstGeom>
          <a:noFill/>
          <a:ln w="9525">
            <a:noFill/>
            <a:miter lim="800000"/>
            <a:headEnd/>
            <a:tailEnd/>
          </a:ln>
        </p:spPr>
        <p:txBody>
          <a:bodyPr lIns="128016" tIns="64008" rIns="128016" bIns="64008">
            <a:spAutoFit/>
          </a:bodyPr>
          <a:lstStyle/>
          <a:p>
            <a:pPr defTabSz="1279525"/>
            <a:r>
              <a:rPr lang="en-US" altLang="ja-JP"/>
              <a:t>(Simonsen L, Reichert TA, </a:t>
            </a:r>
          </a:p>
          <a:p>
            <a:pPr defTabSz="1279525"/>
            <a:r>
              <a:rPr lang="en-US" altLang="ja-JP"/>
              <a:t>Viboud C, et al. </a:t>
            </a:r>
          </a:p>
          <a:p>
            <a:pPr defTabSz="1279525"/>
            <a:r>
              <a:rPr lang="en-US" altLang="ja-JP"/>
              <a:t>Impact of influenza</a:t>
            </a:r>
          </a:p>
          <a:p>
            <a:pPr defTabSz="1279525"/>
            <a:r>
              <a:rPr lang="en-US" altLang="ja-JP"/>
              <a:t> vaccination on seasonal</a:t>
            </a:r>
          </a:p>
          <a:p>
            <a:pPr defTabSz="1279525"/>
            <a:r>
              <a:rPr lang="en-US" altLang="ja-JP"/>
              <a:t> mortality in the US elderly</a:t>
            </a:r>
          </a:p>
          <a:p>
            <a:pPr defTabSz="1279525"/>
            <a:r>
              <a:rPr lang="en-US" altLang="ja-JP"/>
              <a:t> population. Arch Intern</a:t>
            </a:r>
          </a:p>
          <a:p>
            <a:pPr defTabSz="1279525"/>
            <a:r>
              <a:rPr lang="en-US" altLang="ja-JP"/>
              <a:t> Med. 2005;165(3):265-72)</a:t>
            </a:r>
          </a:p>
        </p:txBody>
      </p:sp>
      <p:pic>
        <p:nvPicPr>
          <p:cNvPr id="71684" name="Picture 5"/>
          <p:cNvPicPr>
            <a:picLocks noChangeAspect="1" noChangeArrowheads="1"/>
          </p:cNvPicPr>
          <p:nvPr/>
        </p:nvPicPr>
        <p:blipFill>
          <a:blip r:embed="rId2"/>
          <a:srcRect/>
          <a:stretch>
            <a:fillRect/>
          </a:stretch>
        </p:blipFill>
        <p:spPr bwMode="auto">
          <a:xfrm>
            <a:off x="4114800" y="1728788"/>
            <a:ext cx="7715250" cy="7507287"/>
          </a:xfrm>
          <a:prstGeom prst="rect">
            <a:avLst/>
          </a:prstGeom>
          <a:noFill/>
          <a:ln w="9525">
            <a:noFill/>
            <a:miter lim="800000"/>
            <a:headEnd/>
            <a:tailEnd/>
          </a:ln>
        </p:spPr>
      </p:pic>
      <p:sp>
        <p:nvSpPr>
          <p:cNvPr id="6" name="Text Box 3"/>
          <p:cNvSpPr txBox="1">
            <a:spLocks noChangeArrowheads="1"/>
          </p:cNvSpPr>
          <p:nvPr/>
        </p:nvSpPr>
        <p:spPr bwMode="auto">
          <a:xfrm>
            <a:off x="185738" y="5800725"/>
            <a:ext cx="3929062" cy="514350"/>
          </a:xfrm>
          <a:prstGeom prst="rect">
            <a:avLst/>
          </a:prstGeom>
          <a:noFill/>
          <a:ln w="9525">
            <a:noFill/>
            <a:miter lim="800000"/>
            <a:headEnd/>
            <a:tailEnd/>
          </a:ln>
        </p:spPr>
        <p:txBody>
          <a:bodyPr lIns="128016" tIns="64008" rIns="128016" bIns="64008">
            <a:spAutoFit/>
          </a:bodyPr>
          <a:lstStyle/>
          <a:p>
            <a:pPr defTabSz="1279525">
              <a:defRPr/>
            </a:pPr>
            <a:r>
              <a:rPr lang="en-US" altLang="ja-JP" b="1" dirty="0">
                <a:effectLst>
                  <a:outerShdw blurRad="38100" dist="38100" dir="2700000" algn="tl">
                    <a:srgbClr val="000000">
                      <a:alpha val="43137"/>
                    </a:srgbClr>
                  </a:outerShdw>
                </a:effectLst>
                <a:latin typeface="ＭＳ Ｐゴシック" pitchFamily="50" charset="-128"/>
              </a:rPr>
              <a:t>(</a:t>
            </a:r>
            <a:r>
              <a:rPr lang="ja-JP" altLang="en-US" b="1" dirty="0">
                <a:solidFill>
                  <a:srgbClr val="FF0000"/>
                </a:solidFill>
                <a:effectLst>
                  <a:outerShdw blurRad="38100" dist="38100" dir="2700000" algn="tl">
                    <a:srgbClr val="000000">
                      <a:alpha val="43137"/>
                    </a:srgbClr>
                  </a:outerShdw>
                </a:effectLst>
                <a:latin typeface="ＭＳ Ｐゴシック" pitchFamily="50" charset="-128"/>
              </a:rPr>
              <a:t>■</a:t>
            </a:r>
            <a:r>
              <a:rPr lang="ja-JP" altLang="en-US" b="1" dirty="0">
                <a:effectLst>
                  <a:outerShdw blurRad="38100" dist="38100" dir="2700000" algn="tl">
                    <a:srgbClr val="000000">
                      <a:alpha val="43137"/>
                    </a:srgbClr>
                  </a:outerShdw>
                </a:effectLst>
                <a:latin typeface="ＭＳ Ｐゴシック" pitchFamily="50" charset="-128"/>
              </a:rPr>
              <a:t>：</a:t>
            </a:r>
            <a:r>
              <a:rPr lang="en-US" altLang="ja-JP" b="1" dirty="0">
                <a:effectLst>
                  <a:outerShdw blurRad="38100" dist="38100" dir="2700000" algn="tl">
                    <a:srgbClr val="000000">
                      <a:alpha val="43137"/>
                    </a:srgbClr>
                  </a:outerShdw>
                </a:effectLst>
                <a:latin typeface="ＭＳ Ｐゴシック" pitchFamily="50" charset="-128"/>
              </a:rPr>
              <a:t>H3N2</a:t>
            </a:r>
            <a:r>
              <a:rPr lang="ja-JP" altLang="en-US" b="1" dirty="0">
                <a:effectLst>
                  <a:outerShdw blurRad="38100" dist="38100" dir="2700000" algn="tl">
                    <a:srgbClr val="000000">
                      <a:alpha val="43137"/>
                    </a:srgbClr>
                  </a:outerShdw>
                </a:effectLst>
                <a:latin typeface="ＭＳ Ｐゴシック" pitchFamily="50" charset="-128"/>
              </a:rPr>
              <a:t>　</a:t>
            </a:r>
            <a:r>
              <a:rPr lang="ja-JP" altLang="en-US" b="1" dirty="0">
                <a:solidFill>
                  <a:srgbClr val="0070C0"/>
                </a:solidFill>
                <a:effectLst>
                  <a:outerShdw blurRad="38100" dist="38100" dir="2700000" algn="tl">
                    <a:srgbClr val="000000">
                      <a:alpha val="43137"/>
                    </a:srgbClr>
                  </a:outerShdw>
                </a:effectLst>
                <a:latin typeface="ＭＳ Ｐゴシック" pitchFamily="50" charset="-128"/>
              </a:rPr>
              <a:t>▲</a:t>
            </a:r>
            <a:r>
              <a:rPr lang="ja-JP" altLang="en-US" b="1" dirty="0">
                <a:effectLst>
                  <a:outerShdw blurRad="38100" dist="38100" dir="2700000" algn="tl">
                    <a:srgbClr val="000000">
                      <a:alpha val="43137"/>
                    </a:srgbClr>
                  </a:outerShdw>
                </a:effectLst>
                <a:latin typeface="ＭＳ Ｐゴシック" pitchFamily="50" charset="-128"/>
              </a:rPr>
              <a:t>：</a:t>
            </a:r>
            <a:r>
              <a:rPr lang="en-US" altLang="ja-JP" b="1" dirty="0">
                <a:effectLst>
                  <a:outerShdw blurRad="38100" dist="38100" dir="2700000" algn="tl">
                    <a:srgbClr val="000000">
                      <a:alpha val="43137"/>
                    </a:srgbClr>
                  </a:outerShdw>
                </a:effectLst>
                <a:latin typeface="ＭＳ Ｐゴシック" pitchFamily="50" charset="-128"/>
              </a:rPr>
              <a:t>H1N1)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4738" name="Rectangle 2"/>
          <p:cNvSpPr>
            <a:spLocks noGrp="1" noChangeArrowheads="1"/>
          </p:cNvSpPr>
          <p:nvPr>
            <p:ph type="title"/>
          </p:nvPr>
        </p:nvSpPr>
        <p:spPr/>
        <p:txBody>
          <a:bodyPr/>
          <a:lstStyle/>
          <a:p>
            <a:pPr eaLnBrk="1" hangingPunct="1">
              <a:defRPr/>
            </a:pPr>
            <a:r>
              <a:rPr lang="ja-JP" altLang="en-US" sz="5600" dirty="0" smtClean="0"/>
              <a:t>くすぶり型パンデミック</a:t>
            </a:r>
            <a:br>
              <a:rPr lang="ja-JP" altLang="en-US" sz="5600" dirty="0" smtClean="0"/>
            </a:br>
            <a:r>
              <a:rPr lang="en-US" altLang="ja-JP" sz="5600" dirty="0" smtClean="0"/>
              <a:t>(Smoldering Pandemic)</a:t>
            </a:r>
            <a:r>
              <a:rPr lang="ja-JP" altLang="en-US" sz="5600" dirty="0" smtClean="0"/>
              <a:t>説</a:t>
            </a:r>
          </a:p>
        </p:txBody>
      </p:sp>
      <p:sp>
        <p:nvSpPr>
          <p:cNvPr id="884739" name="Text Box 3"/>
          <p:cNvSpPr txBox="1">
            <a:spLocks noChangeArrowheads="1"/>
          </p:cNvSpPr>
          <p:nvPr/>
        </p:nvSpPr>
        <p:spPr bwMode="auto">
          <a:xfrm>
            <a:off x="1573213" y="8318500"/>
            <a:ext cx="10606087" cy="1282700"/>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rPr>
              <a:t>(Viboud C, Grais RF, Lafont BAP et al. Multinational impact of </a:t>
            </a:r>
          </a:p>
          <a:p>
            <a:pPr defTabSz="1279525">
              <a:defRPr/>
            </a:pPr>
            <a:r>
              <a:rPr lang="en-US" altLang="ja-JP" b="1">
                <a:effectLst>
                  <a:outerShdw blurRad="38100" dist="38100" dir="2700000" algn="tl">
                    <a:srgbClr val="FFFFFF"/>
                  </a:outerShdw>
                </a:effectLst>
              </a:rPr>
              <a:t>the 1968 Hong Kong influenza pandemic: evidence for a Smoldering</a:t>
            </a:r>
          </a:p>
          <a:p>
            <a:pPr defTabSz="1279525">
              <a:defRPr/>
            </a:pPr>
            <a:r>
              <a:rPr lang="en-US" altLang="ja-JP" b="1">
                <a:effectLst>
                  <a:outerShdw blurRad="38100" dist="38100" dir="2700000" algn="tl">
                    <a:srgbClr val="FFFFFF"/>
                  </a:outerShdw>
                </a:effectLst>
              </a:rPr>
              <a:t> pandemic. The Journal of Infectious Diseases 2005;192:233-248)</a:t>
            </a:r>
          </a:p>
        </p:txBody>
      </p:sp>
      <p:graphicFrame>
        <p:nvGraphicFramePr>
          <p:cNvPr id="35842" name="Object 4"/>
          <p:cNvGraphicFramePr>
            <a:graphicFrameLocks noChangeAspect="1"/>
          </p:cNvGraphicFramePr>
          <p:nvPr>
            <p:ph idx="1"/>
          </p:nvPr>
        </p:nvGraphicFramePr>
        <p:xfrm>
          <a:off x="3176588" y="2071688"/>
          <a:ext cx="6397625" cy="6142037"/>
        </p:xfrm>
        <a:graphic>
          <a:graphicData uri="http://schemas.openxmlformats.org/presentationml/2006/ole">
            <p:oleObj spid="_x0000_s178178" name="Image" r:id="rId3" imgW="7580952" imgH="7276190" progId="PhotoshopElements.Image.2">
              <p:embed/>
            </p:oleObj>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70" name="Rectangle 2"/>
          <p:cNvSpPr>
            <a:spLocks noGrp="1" noChangeArrowheads="1"/>
          </p:cNvSpPr>
          <p:nvPr>
            <p:ph type="title"/>
          </p:nvPr>
        </p:nvSpPr>
        <p:spPr/>
        <p:txBody>
          <a:bodyPr/>
          <a:lstStyle/>
          <a:p>
            <a:pPr eaLnBrk="1" hangingPunct="1">
              <a:defRPr/>
            </a:pPr>
            <a:r>
              <a:rPr lang="ja-JP" altLang="en-US" sz="5600" dirty="0" smtClean="0"/>
              <a:t>インフルエンザ流行と名前</a:t>
            </a:r>
            <a:br>
              <a:rPr lang="ja-JP" altLang="en-US" sz="5600" dirty="0" smtClean="0"/>
            </a:br>
            <a:r>
              <a:rPr lang="en-US" altLang="ja-JP" sz="5600" dirty="0" smtClean="0"/>
              <a:t>(</a:t>
            </a:r>
            <a:r>
              <a:rPr lang="ja-JP" altLang="en-US" sz="5600" dirty="0" smtClean="0"/>
              <a:t>富士川游「日本疾病史」より</a:t>
            </a:r>
            <a:r>
              <a:rPr lang="en-US" altLang="ja-JP" sz="5600" dirty="0" smtClean="0"/>
              <a:t>)</a:t>
            </a:r>
          </a:p>
        </p:txBody>
      </p:sp>
      <p:graphicFrame>
        <p:nvGraphicFramePr>
          <p:cNvPr id="851998" name="Group 30"/>
          <p:cNvGraphicFramePr>
            <a:graphicFrameLocks noGrp="1"/>
          </p:cNvGraphicFramePr>
          <p:nvPr>
            <p:ph idx="1"/>
          </p:nvPr>
        </p:nvGraphicFramePr>
        <p:xfrm>
          <a:off x="1431925" y="1933575"/>
          <a:ext cx="10860088" cy="7680960"/>
        </p:xfrm>
        <a:graphic>
          <a:graphicData uri="http://schemas.openxmlformats.org/drawingml/2006/table">
            <a:tbl>
              <a:tblPr/>
              <a:tblGrid>
                <a:gridCol w="4133850"/>
                <a:gridCol w="6726238"/>
              </a:tblGrid>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1769(</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明和</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p>
                  </a:txBody>
                  <a:tcPr marL="128016" marR="128016" marT="64008" marB="64008"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稲葉風</a:t>
                      </a:r>
                    </a:p>
                  </a:txBody>
                  <a:tcPr marL="128016" marR="128016" marT="64008" marB="64008" anchor="ctr" horzOverflow="overflow">
                    <a:lnL>
                      <a:noFill/>
                    </a:lnL>
                    <a:lnR cap="flat">
                      <a:noFill/>
                    </a:lnR>
                    <a:lnT cap="flat">
                      <a:noFill/>
                    </a:lnT>
                    <a:lnB>
                      <a:noFill/>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1775-6(</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安永</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5)</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お駒風</a:t>
                      </a:r>
                    </a:p>
                  </a:txBody>
                  <a:tcPr marL="128016" marR="128016" marT="64008" marB="64008" anchor="ctr" horzOverflow="overflow">
                    <a:lnL>
                      <a:noFill/>
                    </a:lnL>
                    <a:lnR cap="flat">
                      <a:noFill/>
                    </a:lnR>
                    <a:lnT>
                      <a:noFill/>
                    </a:lnT>
                    <a:lnB>
                      <a:noFill/>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1784(</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天明</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4)</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谷風</a:t>
                      </a:r>
                    </a:p>
                  </a:txBody>
                  <a:tcPr marL="128016" marR="128016" marT="64008" marB="64008" anchor="ctr" horzOverflow="overflow">
                    <a:lnL>
                      <a:noFill/>
                    </a:lnL>
                    <a:lnR cap="flat">
                      <a:noFill/>
                    </a:lnR>
                    <a:lnT>
                      <a:noFill/>
                    </a:lnT>
                    <a:lnB>
                      <a:noFill/>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1795(</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寛政</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7)</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御猪狩風</a:t>
                      </a:r>
                    </a:p>
                  </a:txBody>
                  <a:tcPr marL="128016" marR="128016" marT="64008" marB="64008" anchor="ctr" horzOverflow="overflow">
                    <a:lnL>
                      <a:noFill/>
                    </a:lnL>
                    <a:lnR cap="flat">
                      <a:noFill/>
                    </a:lnR>
                    <a:lnT>
                      <a:noFill/>
                    </a:lnT>
                    <a:lnB>
                      <a:noFill/>
                    </a:lnB>
                    <a:lnTlToBr>
                      <a:noFill/>
                    </a:lnTlToBr>
                    <a:lnBlToTr>
                      <a:noFill/>
                    </a:lnBlToTr>
                    <a:noFill/>
                  </a:tcPr>
                </a:tc>
              </a:tr>
              <a:tr h="454025">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1802-3(</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享和</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アンポン風，お七風，薩摩風</a:t>
                      </a:r>
                    </a:p>
                  </a:txBody>
                  <a:tcPr marL="128016" marR="128016" marT="64008" marB="64008" anchor="ctr" horzOverflow="overflow">
                    <a:lnL>
                      <a:noFill/>
                    </a:lnL>
                    <a:lnR cap="flat">
                      <a:noFill/>
                    </a:lnR>
                    <a:lnT>
                      <a:noFill/>
                    </a:lnT>
                    <a:lnB>
                      <a:noFill/>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1807-8(</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文化</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5)</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ネンコロ風</a:t>
                      </a:r>
                    </a:p>
                  </a:txBody>
                  <a:tcPr marL="128016" marR="128016" marT="64008" marB="64008" anchor="ctr" horzOverflow="overflow">
                    <a:lnL>
                      <a:noFill/>
                    </a:lnL>
                    <a:lnR cap="flat">
                      <a:noFill/>
                    </a:lnR>
                    <a:lnT>
                      <a:noFill/>
                    </a:lnT>
                    <a:lnB>
                      <a:noFill/>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1821(</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文政</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4)</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ダンボウ風</a:t>
                      </a:r>
                    </a:p>
                  </a:txBody>
                  <a:tcPr marL="128016" marR="128016" marT="64008" marB="64008" anchor="ctr" horzOverflow="overflow">
                    <a:lnL>
                      <a:noFill/>
                    </a:lnL>
                    <a:lnR cap="flat">
                      <a:noFill/>
                    </a:lnR>
                    <a:lnT>
                      <a:noFill/>
                    </a:lnT>
                    <a:lnB>
                      <a:noFill/>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1827(</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文政</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津軽風</a:t>
                      </a:r>
                    </a:p>
                  </a:txBody>
                  <a:tcPr marL="128016" marR="128016" marT="64008" marB="64008" anchor="ctr" horzOverflow="overflow">
                    <a:lnL>
                      <a:noFill/>
                    </a:lnL>
                    <a:lnR cap="flat">
                      <a:noFill/>
                    </a:lnR>
                    <a:lnT>
                      <a:noFill/>
                    </a:lnT>
                    <a:lnB>
                      <a:noFill/>
                    </a:lnB>
                    <a:lnTlToBr>
                      <a:noFill/>
                    </a:lnTlToBr>
                    <a:lnBlToTr>
                      <a:noFill/>
                    </a:lnBlToTr>
                    <a:noFill/>
                  </a:tcPr>
                </a:tc>
              </a:tr>
              <a:tr h="452438">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1832(</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天保</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琉球風</a:t>
                      </a:r>
                    </a:p>
                  </a:txBody>
                  <a:tcPr marL="128016" marR="128016" marT="64008" marB="64008" anchor="ctr" horzOverflow="overflow">
                    <a:lnL>
                      <a:noFill/>
                    </a:lnL>
                    <a:lnR cap="flat">
                      <a:noFill/>
                    </a:lnR>
                    <a:lnT>
                      <a:noFill/>
                    </a:lnT>
                    <a:lnB>
                      <a:noFill/>
                    </a:lnB>
                    <a:lnTlToBr>
                      <a:noFill/>
                    </a:lnTlToBr>
                    <a:lnBlToTr>
                      <a:noFill/>
                    </a:lnBlToTr>
                    <a:noFill/>
                  </a:tcPr>
                </a:tc>
              </a:tr>
              <a:tr h="25400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1852-6(</a:t>
                      </a: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安政元</a:t>
                      </a:r>
                      <a:r>
                        <a:rPr kumimoji="1" lang="en-US" altLang="ja-JP"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marL="128016" marR="128016" marT="64008" marB="64008"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42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アメリカ風</a:t>
                      </a:r>
                    </a:p>
                  </a:txBody>
                  <a:tcPr marL="128016" marR="128016" marT="64008" marB="64008" anchor="ct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2" name="Rectangle 2"/>
          <p:cNvSpPr>
            <a:spLocks noGrp="1" noChangeArrowheads="1"/>
          </p:cNvSpPr>
          <p:nvPr>
            <p:ph type="title"/>
          </p:nvPr>
        </p:nvSpPr>
        <p:spPr/>
        <p:txBody>
          <a:bodyPr/>
          <a:lstStyle/>
          <a:p>
            <a:pPr eaLnBrk="1" hangingPunct="1">
              <a:defRPr/>
            </a:pPr>
            <a:r>
              <a:rPr lang="ja-JP" altLang="en-US" sz="5600" dirty="0" smtClean="0"/>
              <a:t>くすぶり型パンデミック</a:t>
            </a:r>
            <a:br>
              <a:rPr lang="ja-JP" altLang="en-US" sz="5600" dirty="0" smtClean="0"/>
            </a:br>
            <a:r>
              <a:rPr lang="en-US" altLang="ja-JP" sz="5600" dirty="0" smtClean="0"/>
              <a:t>(Smoldering Pandemic)</a:t>
            </a:r>
            <a:r>
              <a:rPr lang="ja-JP" altLang="en-US" sz="5600" dirty="0" smtClean="0"/>
              <a:t>説</a:t>
            </a:r>
          </a:p>
        </p:txBody>
      </p:sp>
      <p:sp>
        <p:nvSpPr>
          <p:cNvPr id="36868" name="Text Box 3"/>
          <p:cNvSpPr txBox="1">
            <a:spLocks noChangeArrowheads="1"/>
          </p:cNvSpPr>
          <p:nvPr/>
        </p:nvSpPr>
        <p:spPr bwMode="auto">
          <a:xfrm>
            <a:off x="1573213" y="8318500"/>
            <a:ext cx="9574212" cy="1052513"/>
          </a:xfrm>
          <a:prstGeom prst="rect">
            <a:avLst/>
          </a:prstGeom>
          <a:noFill/>
          <a:ln w="9525">
            <a:noFill/>
            <a:miter lim="800000"/>
            <a:headEnd/>
            <a:tailEnd/>
          </a:ln>
        </p:spPr>
        <p:txBody>
          <a:bodyPr wrap="none" lIns="128016" tIns="64008" rIns="128016" bIns="64008">
            <a:spAutoFit/>
          </a:bodyPr>
          <a:lstStyle/>
          <a:p>
            <a:pPr defTabSz="1279525">
              <a:defRPr/>
            </a:pPr>
            <a:r>
              <a:rPr lang="en-US" altLang="ja-JP" sz="2000" b="1" dirty="0">
                <a:effectLst>
                  <a:outerShdw blurRad="38100" dist="38100" dir="2700000" algn="tl">
                    <a:srgbClr val="000000">
                      <a:alpha val="43137"/>
                    </a:srgbClr>
                  </a:outerShdw>
                </a:effectLst>
              </a:rPr>
              <a:t>(</a:t>
            </a:r>
            <a:r>
              <a:rPr lang="en-US" altLang="ja-JP" sz="2000" b="1" dirty="0" err="1">
                <a:effectLst>
                  <a:outerShdw blurRad="38100" dist="38100" dir="2700000" algn="tl">
                    <a:srgbClr val="000000">
                      <a:alpha val="43137"/>
                    </a:srgbClr>
                  </a:outerShdw>
                </a:effectLst>
              </a:rPr>
              <a:t>Viboud</a:t>
            </a:r>
            <a:r>
              <a:rPr lang="en-US" altLang="ja-JP" sz="2000" b="1" dirty="0">
                <a:effectLst>
                  <a:outerShdw blurRad="38100" dist="38100" dir="2700000" algn="tl">
                    <a:srgbClr val="000000">
                      <a:alpha val="43137"/>
                    </a:srgbClr>
                  </a:outerShdw>
                </a:effectLst>
              </a:rPr>
              <a:t> C, </a:t>
            </a:r>
            <a:r>
              <a:rPr lang="en-US" altLang="ja-JP" sz="2000" b="1" dirty="0" err="1">
                <a:effectLst>
                  <a:outerShdw blurRad="38100" dist="38100" dir="2700000" algn="tl">
                    <a:srgbClr val="000000">
                      <a:alpha val="43137"/>
                    </a:srgbClr>
                  </a:outerShdw>
                </a:effectLst>
              </a:rPr>
              <a:t>Grais</a:t>
            </a:r>
            <a:r>
              <a:rPr lang="en-US" altLang="ja-JP" sz="2000" b="1" dirty="0">
                <a:effectLst>
                  <a:outerShdw blurRad="38100" dist="38100" dir="2700000" algn="tl">
                    <a:srgbClr val="000000">
                      <a:alpha val="43137"/>
                    </a:srgbClr>
                  </a:outerShdw>
                </a:effectLst>
              </a:rPr>
              <a:t> RF, </a:t>
            </a:r>
            <a:r>
              <a:rPr lang="en-US" altLang="ja-JP" sz="2000" b="1" dirty="0" err="1">
                <a:effectLst>
                  <a:outerShdw blurRad="38100" dist="38100" dir="2700000" algn="tl">
                    <a:srgbClr val="000000">
                      <a:alpha val="43137"/>
                    </a:srgbClr>
                  </a:outerShdw>
                </a:effectLst>
              </a:rPr>
              <a:t>Lafont</a:t>
            </a:r>
            <a:r>
              <a:rPr lang="en-US" altLang="ja-JP" sz="2000" b="1" dirty="0">
                <a:effectLst>
                  <a:outerShdw blurRad="38100" dist="38100" dir="2700000" algn="tl">
                    <a:srgbClr val="000000">
                      <a:alpha val="43137"/>
                    </a:srgbClr>
                  </a:outerShdw>
                </a:effectLst>
              </a:rPr>
              <a:t> BAP et al. Multinational impact of </a:t>
            </a:r>
          </a:p>
          <a:p>
            <a:pPr defTabSz="1279525">
              <a:defRPr/>
            </a:pPr>
            <a:r>
              <a:rPr lang="en-US" altLang="ja-JP" sz="2000" b="1" dirty="0">
                <a:effectLst>
                  <a:outerShdw blurRad="38100" dist="38100" dir="2700000" algn="tl">
                    <a:srgbClr val="000000">
                      <a:alpha val="43137"/>
                    </a:srgbClr>
                  </a:outerShdw>
                </a:effectLst>
              </a:rPr>
              <a:t>the 1968 Hong Kong influenza pandemic: evidence for a </a:t>
            </a:r>
          </a:p>
          <a:p>
            <a:pPr defTabSz="1279525">
              <a:defRPr/>
            </a:pPr>
            <a:r>
              <a:rPr lang="en-US" altLang="ja-JP" sz="2000" b="1" dirty="0">
                <a:effectLst>
                  <a:outerShdw blurRad="38100" dist="38100" dir="2700000" algn="tl">
                    <a:srgbClr val="000000">
                      <a:alpha val="43137"/>
                    </a:srgbClr>
                  </a:outerShdw>
                </a:effectLst>
              </a:rPr>
              <a:t>Smoldering pandemic. The Journal of Infectious Diseases 2005;192:233-248)</a:t>
            </a:r>
          </a:p>
        </p:txBody>
      </p:sp>
      <p:graphicFrame>
        <p:nvGraphicFramePr>
          <p:cNvPr id="36866" name="Object 4"/>
          <p:cNvGraphicFramePr>
            <a:graphicFrameLocks noChangeAspect="1"/>
          </p:cNvGraphicFramePr>
          <p:nvPr>
            <p:ph idx="1"/>
          </p:nvPr>
        </p:nvGraphicFramePr>
        <p:xfrm>
          <a:off x="3678238" y="1978025"/>
          <a:ext cx="5180012" cy="6335713"/>
        </p:xfrm>
        <a:graphic>
          <a:graphicData uri="http://schemas.openxmlformats.org/presentationml/2006/ole">
            <p:oleObj spid="_x0000_s179202" name="Image" r:id="rId3" imgW="7619048" imgH="9320635" progId="PhotoshopElements.Image.2">
              <p:embed/>
            </p:oleObj>
          </a:graphicData>
        </a:graphic>
      </p:graphicFrame>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2"/>
          <p:cNvSpPr>
            <a:spLocks noGrp="1" noChangeArrowheads="1"/>
          </p:cNvSpPr>
          <p:nvPr>
            <p:ph type="title"/>
          </p:nvPr>
        </p:nvSpPr>
        <p:spPr/>
        <p:txBody>
          <a:bodyPr/>
          <a:lstStyle/>
          <a:p>
            <a:pPr eaLnBrk="1" hangingPunct="1">
              <a:defRPr/>
            </a:pPr>
            <a:r>
              <a:rPr lang="ja-JP" altLang="en-US" sz="5600" dirty="0" smtClean="0"/>
              <a:t>くすぶり型パンデミック</a:t>
            </a:r>
            <a:br>
              <a:rPr lang="ja-JP" altLang="en-US" sz="5600" dirty="0" smtClean="0"/>
            </a:br>
            <a:r>
              <a:rPr lang="en-US" altLang="ja-JP" sz="5600" dirty="0" smtClean="0"/>
              <a:t>(Smoldering Pandemic)</a:t>
            </a:r>
            <a:r>
              <a:rPr lang="ja-JP" altLang="en-US" sz="5600" dirty="0" smtClean="0"/>
              <a:t>説</a:t>
            </a:r>
          </a:p>
        </p:txBody>
      </p:sp>
      <p:sp>
        <p:nvSpPr>
          <p:cNvPr id="37892" name="Text Box 3"/>
          <p:cNvSpPr txBox="1">
            <a:spLocks noChangeArrowheads="1"/>
          </p:cNvSpPr>
          <p:nvPr/>
        </p:nvSpPr>
        <p:spPr bwMode="auto">
          <a:xfrm>
            <a:off x="1573213" y="8318500"/>
            <a:ext cx="11228387" cy="1282700"/>
          </a:xfrm>
          <a:prstGeom prst="rect">
            <a:avLst/>
          </a:prstGeom>
          <a:noFill/>
          <a:ln w="9525">
            <a:noFill/>
            <a:miter lim="800000"/>
            <a:headEnd/>
            <a:tailEnd/>
          </a:ln>
        </p:spPr>
        <p:txBody>
          <a:bodyPr wrap="none" lIns="128016" tIns="64008" rIns="128016" bIns="64008">
            <a:spAutoFit/>
          </a:bodyPr>
          <a:lstStyle/>
          <a:p>
            <a:pPr defTabSz="1279525"/>
            <a:r>
              <a:rPr lang="en-US" altLang="ja-JP"/>
              <a:t>(Viboud C, Grais RF, Lafont BAP et al. Multinational impact of </a:t>
            </a:r>
          </a:p>
          <a:p>
            <a:pPr defTabSz="1279525"/>
            <a:r>
              <a:rPr lang="en-US" altLang="ja-JP"/>
              <a:t>the 1968 Hong Kong influenza pandemic: evidence for a </a:t>
            </a:r>
          </a:p>
          <a:p>
            <a:pPr defTabSz="1279525"/>
            <a:r>
              <a:rPr lang="en-US" altLang="ja-JP"/>
              <a:t>Smoldering pandemic. The Journal of Infectious Diseases 2005;192:233-248)</a:t>
            </a:r>
          </a:p>
        </p:txBody>
      </p:sp>
      <p:graphicFrame>
        <p:nvGraphicFramePr>
          <p:cNvPr id="37890" name="Object 4"/>
          <p:cNvGraphicFramePr>
            <a:graphicFrameLocks noChangeAspect="1"/>
          </p:cNvGraphicFramePr>
          <p:nvPr>
            <p:ph idx="1"/>
          </p:nvPr>
        </p:nvGraphicFramePr>
        <p:xfrm>
          <a:off x="755650" y="2682875"/>
          <a:ext cx="11522075" cy="4308475"/>
        </p:xfrm>
        <a:graphic>
          <a:graphicData uri="http://schemas.openxmlformats.org/presentationml/2006/ole">
            <p:oleObj spid="_x0000_s180226" name="Image" r:id="rId3" imgW="7606349" imgH="2844444" progId="PhotoshopElements.Image.2">
              <p:embed/>
            </p:oleObj>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2"/>
          <p:cNvSpPr>
            <a:spLocks noGrp="1" noChangeArrowheads="1"/>
          </p:cNvSpPr>
          <p:nvPr>
            <p:ph type="title"/>
          </p:nvPr>
        </p:nvSpPr>
        <p:spPr>
          <a:xfrm>
            <a:off x="554038" y="365125"/>
            <a:ext cx="11909425" cy="1600200"/>
          </a:xfrm>
        </p:spPr>
        <p:txBody>
          <a:bodyPr/>
          <a:lstStyle/>
          <a:p>
            <a:pPr eaLnBrk="1" hangingPunct="1">
              <a:defRPr/>
            </a:pPr>
            <a:r>
              <a:rPr lang="ja-JP" altLang="en-US" sz="5600" dirty="0" smtClean="0"/>
              <a:t>アジアかぜ流行時</a:t>
            </a:r>
            <a:br>
              <a:rPr lang="ja-JP" altLang="en-US" sz="5600" dirty="0" smtClean="0"/>
            </a:br>
            <a:r>
              <a:rPr lang="ja-JP" altLang="en-US" sz="5600" dirty="0" smtClean="0"/>
              <a:t>患者発生数，死者数，流行学校数</a:t>
            </a:r>
          </a:p>
        </p:txBody>
      </p:sp>
      <p:sp>
        <p:nvSpPr>
          <p:cNvPr id="38916" name="Text Box 3"/>
          <p:cNvSpPr txBox="1">
            <a:spLocks noChangeArrowheads="1"/>
          </p:cNvSpPr>
          <p:nvPr/>
        </p:nvSpPr>
        <p:spPr bwMode="auto">
          <a:xfrm>
            <a:off x="1865313" y="8310563"/>
            <a:ext cx="8475662" cy="896937"/>
          </a:xfrm>
          <a:prstGeom prst="rect">
            <a:avLst/>
          </a:prstGeom>
          <a:noFill/>
          <a:ln w="9525">
            <a:noFill/>
            <a:miter lim="800000"/>
            <a:headEnd/>
            <a:tailEnd/>
          </a:ln>
        </p:spPr>
        <p:txBody>
          <a:bodyPr wrap="none" lIns="128016" tIns="64008" rIns="128016" bIns="64008">
            <a:spAutoFit/>
          </a:bodyPr>
          <a:lstStyle/>
          <a:p>
            <a:pPr defTabSz="1279525"/>
            <a:r>
              <a:rPr lang="en-US" altLang="ja-JP" b="1">
                <a:latin typeface="ＭＳ ゴシック" pitchFamily="49" charset="-128"/>
                <a:ea typeface="ＭＳ ゴシック" pitchFamily="49" charset="-128"/>
              </a:rPr>
              <a:t>(</a:t>
            </a:r>
            <a:r>
              <a:rPr lang="ja-JP" altLang="en-US" b="1">
                <a:latin typeface="ＭＳ ゴシック" pitchFamily="49" charset="-128"/>
                <a:ea typeface="ＭＳ ゴシック" pitchFamily="49" charset="-128"/>
              </a:rPr>
              <a:t>福見秀雄，後藤敏夫，平山雄他編．アジアかぜ流行史．</a:t>
            </a:r>
          </a:p>
          <a:p>
            <a:pPr defTabSz="1279525"/>
            <a:r>
              <a:rPr lang="ja-JP" altLang="en-US" b="1">
                <a:latin typeface="ＭＳ ゴシック" pitchFamily="49" charset="-128"/>
                <a:ea typeface="ＭＳ ゴシック" pitchFamily="49" charset="-128"/>
              </a:rPr>
              <a:t>東京：</a:t>
            </a:r>
            <a:r>
              <a:rPr lang="en-US" altLang="ja-JP" b="1">
                <a:latin typeface="ＭＳ ゴシック" pitchFamily="49" charset="-128"/>
                <a:ea typeface="ＭＳ ゴシック" pitchFamily="49" charset="-128"/>
              </a:rPr>
              <a:t>(</a:t>
            </a:r>
            <a:r>
              <a:rPr lang="ja-JP" altLang="en-US" b="1">
                <a:latin typeface="ＭＳ ゴシック" pitchFamily="49" charset="-128"/>
                <a:ea typeface="ＭＳ ゴシック" pitchFamily="49" charset="-128"/>
              </a:rPr>
              <a:t>財</a:t>
            </a:r>
            <a:r>
              <a:rPr lang="en-US" altLang="ja-JP" b="1">
                <a:latin typeface="ＭＳ ゴシック" pitchFamily="49" charset="-128"/>
                <a:ea typeface="ＭＳ ゴシック" pitchFamily="49" charset="-128"/>
              </a:rPr>
              <a:t>)</a:t>
            </a:r>
            <a:r>
              <a:rPr lang="ja-JP" altLang="en-US" b="1">
                <a:latin typeface="ＭＳ ゴシック" pitchFamily="49" charset="-128"/>
                <a:ea typeface="ＭＳ ゴシック" pitchFamily="49" charset="-128"/>
              </a:rPr>
              <a:t>日本公衆衛生協会，</a:t>
            </a:r>
            <a:r>
              <a:rPr lang="en-US" altLang="ja-JP" b="1">
                <a:latin typeface="ＭＳ ゴシック" pitchFamily="49" charset="-128"/>
                <a:ea typeface="ＭＳ ゴシック" pitchFamily="49" charset="-128"/>
              </a:rPr>
              <a:t>1960)</a:t>
            </a:r>
          </a:p>
        </p:txBody>
      </p:sp>
      <p:graphicFrame>
        <p:nvGraphicFramePr>
          <p:cNvPr id="38914" name="Object 4"/>
          <p:cNvGraphicFramePr>
            <a:graphicFrameLocks noChangeAspect="1"/>
          </p:cNvGraphicFramePr>
          <p:nvPr>
            <p:ph idx="1"/>
          </p:nvPr>
        </p:nvGraphicFramePr>
        <p:xfrm>
          <a:off x="3073400" y="2379663"/>
          <a:ext cx="6759575" cy="5564187"/>
        </p:xfrm>
        <a:graphic>
          <a:graphicData uri="http://schemas.openxmlformats.org/presentationml/2006/ole">
            <p:oleObj spid="_x0000_s181250" name="Image" r:id="rId3" imgW="4828042" imgH="3973076" progId="PhotoshopElements.Image.2">
              <p:embed/>
            </p:oleObj>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834" name="Rectangle 2"/>
          <p:cNvSpPr>
            <a:spLocks noGrp="1" noChangeArrowheads="1"/>
          </p:cNvSpPr>
          <p:nvPr>
            <p:ph type="title"/>
          </p:nvPr>
        </p:nvSpPr>
        <p:spPr/>
        <p:txBody>
          <a:bodyPr/>
          <a:lstStyle/>
          <a:p>
            <a:pPr eaLnBrk="1" hangingPunct="1">
              <a:defRPr/>
            </a:pPr>
            <a:r>
              <a:rPr lang="ja-JP" altLang="en-US" dirty="0" smtClean="0"/>
              <a:t>学童集団接種（福見理論）</a:t>
            </a:r>
          </a:p>
        </p:txBody>
      </p:sp>
      <p:sp>
        <p:nvSpPr>
          <p:cNvPr id="888835" name="Rectangle 3"/>
          <p:cNvSpPr>
            <a:spLocks noGrp="1" noChangeArrowheads="1"/>
          </p:cNvSpPr>
          <p:nvPr>
            <p:ph type="body" idx="1"/>
          </p:nvPr>
        </p:nvSpPr>
        <p:spPr>
          <a:xfrm>
            <a:off x="639763" y="1676400"/>
            <a:ext cx="11911012" cy="7659688"/>
          </a:xfrm>
        </p:spPr>
        <p:txBody>
          <a:bodyPr/>
          <a:lstStyle/>
          <a:p>
            <a:pPr eaLnBrk="1" hangingPunct="1">
              <a:defRPr/>
            </a:pPr>
            <a:r>
              <a:rPr lang="en-US" altLang="ja-JP" sz="4400" dirty="0" smtClean="0"/>
              <a:t>“</a:t>
            </a:r>
            <a:r>
              <a:rPr lang="ja-JP" altLang="en-US" sz="4400" dirty="0" smtClean="0"/>
              <a:t>一般家庭へのインフルエンザ侵入よりも，学校流行のほうが先行するということで，まず学校がその地区の流行の中心になって，それから，家庭への持ち込みが行われる</a:t>
            </a:r>
            <a:r>
              <a:rPr lang="en-US" altLang="ja-JP" sz="4400" dirty="0" smtClean="0"/>
              <a:t>…”</a:t>
            </a:r>
          </a:p>
          <a:p>
            <a:pPr lvl="1" algn="r" eaLnBrk="1" hangingPunct="1">
              <a:defRPr/>
            </a:pPr>
            <a:r>
              <a:rPr lang="ja-JP" altLang="en-US" sz="3600" dirty="0" smtClean="0"/>
              <a:t>福見秀雄「アジアかぜ」流行史</a:t>
            </a:r>
          </a:p>
          <a:p>
            <a:pPr eaLnBrk="1" hangingPunct="1">
              <a:defRPr/>
            </a:pPr>
            <a:r>
              <a:rPr lang="ja-JP" altLang="en-US" sz="4400" dirty="0" smtClean="0"/>
              <a:t>“学童への集団接種はインフルエンザの流行からその地域を守る，いわばドイツのジークフリート線であり，フランスのマジノ線である</a:t>
            </a:r>
            <a:r>
              <a:rPr lang="en-US" altLang="ja-JP" sz="4400" dirty="0" smtClean="0">
                <a:latin typeface="Arial"/>
              </a:rPr>
              <a:t>…</a:t>
            </a:r>
            <a:r>
              <a:rPr lang="en-US" altLang="ja-JP" sz="4400" dirty="0" smtClean="0"/>
              <a:t>”</a:t>
            </a:r>
          </a:p>
          <a:p>
            <a:pPr lvl="3" algn="r" eaLnBrk="1" hangingPunct="1">
              <a:defRPr/>
            </a:pPr>
            <a:r>
              <a:rPr lang="ja-JP" altLang="en-US" sz="3000" dirty="0" smtClean="0"/>
              <a:t>福見秀雄．インフルエンザの予防接種論考．日本医事新報　</a:t>
            </a:r>
            <a:r>
              <a:rPr lang="en-US" altLang="ja-JP" sz="3000" dirty="0" smtClean="0"/>
              <a:t>1962</a:t>
            </a:r>
            <a:r>
              <a:rPr lang="ja-JP" altLang="en-US" sz="3000" dirty="0" smtClean="0"/>
              <a:t>；</a:t>
            </a:r>
            <a:r>
              <a:rPr lang="en-US" altLang="ja-JP" sz="3000" dirty="0" smtClean="0"/>
              <a:t>1975</a:t>
            </a:r>
            <a:r>
              <a:rPr lang="ja-JP" altLang="en-US" sz="3000" dirty="0" smtClean="0"/>
              <a:t>：</a:t>
            </a:r>
            <a:r>
              <a:rPr lang="en-US" altLang="ja-JP" sz="3000" dirty="0" smtClean="0"/>
              <a:t>44-8</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2"/>
          <p:cNvSpPr>
            <a:spLocks noGrp="1" noChangeArrowheads="1"/>
          </p:cNvSpPr>
          <p:nvPr>
            <p:ph type="title"/>
          </p:nvPr>
        </p:nvSpPr>
        <p:spPr>
          <a:xfrm>
            <a:off x="351156" y="384493"/>
            <a:ext cx="11810365" cy="1600200"/>
          </a:xfrm>
        </p:spPr>
        <p:txBody>
          <a:bodyPr/>
          <a:lstStyle/>
          <a:p>
            <a:r>
              <a:rPr lang="ja-JP" altLang="en-US" sz="5600" dirty="0"/>
              <a:t>インフルエンザ予防接種に関する経緯</a:t>
            </a:r>
            <a:r>
              <a:rPr lang="en-US" altLang="ja-JP" sz="5600" dirty="0"/>
              <a:t>(</a:t>
            </a:r>
            <a:r>
              <a:rPr lang="ja-JP" altLang="en-US" sz="5600" dirty="0"/>
              <a:t>「予防接種の手引き」より</a:t>
            </a:r>
            <a:r>
              <a:rPr lang="en-US" altLang="ja-JP" sz="5600" dirty="0"/>
              <a:t>)</a:t>
            </a:r>
          </a:p>
        </p:txBody>
      </p:sp>
      <p:graphicFrame>
        <p:nvGraphicFramePr>
          <p:cNvPr id="793677" name="Group 77"/>
          <p:cNvGraphicFramePr>
            <a:graphicFrameLocks noGrp="1"/>
          </p:cNvGraphicFramePr>
          <p:nvPr>
            <p:ph idx="1"/>
          </p:nvPr>
        </p:nvGraphicFramePr>
        <p:xfrm>
          <a:off x="971512" y="2240281"/>
          <a:ext cx="10287072" cy="6786950"/>
        </p:xfrm>
        <a:graphic>
          <a:graphicData uri="http://schemas.openxmlformats.org/drawingml/2006/table">
            <a:tbl>
              <a:tblPr/>
              <a:tblGrid>
                <a:gridCol w="2745325"/>
                <a:gridCol w="7541747"/>
              </a:tblGrid>
              <a:tr h="64439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1962</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p>
                  </a:txBody>
                  <a:tcPr marL="128016" marR="128016" marT="64008" marB="64008"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インフルエンザ特別対策</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marL="128016" marR="128016" marT="64008" marB="64008" anchor="ctr" horzOverflow="overflow">
                    <a:lnL>
                      <a:noFill/>
                    </a:lnL>
                    <a:lnR cap="flat">
                      <a:noFill/>
                    </a:lnR>
                    <a:lnT cap="flat">
                      <a:noFill/>
                    </a:lnT>
                    <a:lnB>
                      <a:noFill/>
                    </a:lnB>
                    <a:lnTlToBr>
                      <a:noFill/>
                    </a:lnTlToBr>
                    <a:lnBlToTr>
                      <a:noFill/>
                    </a:lnBlToTr>
                    <a:noFill/>
                  </a:tcPr>
                </a:tc>
              </a:tr>
              <a:tr h="64439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1976</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月</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予防接種法改正　学童強制接種開始</a:t>
                      </a:r>
                      <a:endPar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marL="128016" marR="128016" marT="64008" marB="64008" anchor="ctr" horzOverflow="overflow">
                    <a:lnL>
                      <a:noFill/>
                    </a:lnL>
                    <a:lnR cap="flat">
                      <a:noFill/>
                    </a:lnR>
                    <a:lnT>
                      <a:noFill/>
                    </a:lnT>
                    <a:lnB>
                      <a:noFill/>
                    </a:lnB>
                    <a:lnTlToBr>
                      <a:noFill/>
                    </a:lnTlToBr>
                    <a:lnBlToTr>
                      <a:noFill/>
                    </a:lnBlToTr>
                    <a:noFill/>
                  </a:tcPr>
                </a:tc>
              </a:tr>
              <a:tr h="644391">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1987</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8</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月</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問診票に保護者の意向記入</a:t>
                      </a:r>
                    </a:p>
                  </a:txBody>
                  <a:tcPr marL="128016" marR="128016" marT="64008" marB="64008" anchor="ctr" horzOverflow="overflow">
                    <a:lnL>
                      <a:noFill/>
                    </a:lnL>
                    <a:lnR cap="flat">
                      <a:noFill/>
                    </a:lnR>
                    <a:lnT>
                      <a:noFill/>
                    </a:lnT>
                    <a:lnB>
                      <a:noFill/>
                    </a:lnB>
                    <a:lnTlToBr>
                      <a:noFill/>
                    </a:lnTlToBr>
                    <a:lnBlToTr>
                      <a:noFill/>
                    </a:lnBlToTr>
                    <a:noFill/>
                  </a:tcPr>
                </a:tc>
              </a:tr>
              <a:tr h="11611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1993</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12</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月</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今後の予防接種制度の在り方について公衆衛生審議会から答申</a:t>
                      </a:r>
                    </a:p>
                  </a:txBody>
                  <a:tcPr marL="128016" marR="128016" marT="64008" marB="64008" anchor="ctr" horzOverflow="overflow">
                    <a:lnL>
                      <a:noFill/>
                    </a:lnL>
                    <a:lnR cap="flat">
                      <a:noFill/>
                    </a:lnR>
                    <a:lnT>
                      <a:noFill/>
                    </a:lnT>
                    <a:lnB>
                      <a:noFill/>
                    </a:lnB>
                    <a:lnTlToBr>
                      <a:noFill/>
                    </a:lnTlToBr>
                    <a:lnBlToTr>
                      <a:noFill/>
                    </a:lnBlToTr>
                    <a:noFill/>
                  </a:tcPr>
                </a:tc>
              </a:tr>
              <a:tr h="135863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1994</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月</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改正予防接種法施行</a:t>
                      </a:r>
                    </a:p>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改正</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a:t>
                      </a: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月</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　勧奨個別接種へ</a:t>
                      </a:r>
                    </a:p>
                  </a:txBody>
                  <a:tcPr marL="128016" marR="128016" marT="64008" marB="64008" anchor="ctr" horzOverflow="overflow">
                    <a:lnL>
                      <a:noFill/>
                    </a:lnL>
                    <a:lnR cap="flat">
                      <a:noFill/>
                    </a:lnR>
                    <a:lnT>
                      <a:noFill/>
                    </a:lnT>
                    <a:lnB>
                      <a:noFill/>
                    </a:lnB>
                    <a:lnTlToBr>
                      <a:noFill/>
                    </a:lnTlToBr>
                    <a:lnBlToTr>
                      <a:noFill/>
                    </a:lnBlToTr>
                    <a:noFill/>
                  </a:tcPr>
                </a:tc>
              </a:tr>
              <a:tr h="1161120">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1996</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97</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p>
                  </a:txBody>
                  <a:tcPr marL="128016" marR="128016" marT="64008" marB="64008" anchor="ct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32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特養，老健施設におけるインフルエンザの流行が社会問題化</a:t>
                      </a:r>
                    </a:p>
                  </a:txBody>
                  <a:tcPr marL="128016" marR="128016" marT="64008" marB="64008" anchor="ctr" horzOverflow="overflow">
                    <a:lnL>
                      <a:noFill/>
                    </a:lnL>
                    <a:lnR cap="flat">
                      <a:noFill/>
                    </a:lnR>
                    <a:lnT>
                      <a:noFill/>
                    </a:lnT>
                    <a:lnB>
                      <a:noFill/>
                    </a:lnB>
                    <a:lnTlToBr>
                      <a:noFill/>
                    </a:lnTlToBr>
                    <a:lnBlToTr>
                      <a:noFill/>
                    </a:lnBlToTr>
                    <a:noFill/>
                  </a:tcPr>
                </a:tc>
              </a:tr>
              <a:tr h="1161120">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2001</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11</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月</a:t>
                      </a:r>
                    </a:p>
                  </a:txBody>
                  <a:tcPr marL="128016" marR="128016" marT="64008" marB="64008"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予防接種法改正</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即日施行</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　高齢者へのインフルエンザ定期接種へ</a:t>
                      </a:r>
                    </a:p>
                  </a:txBody>
                  <a:tcPr marL="128016" marR="128016" marT="64008" marB="64008" anchor="ctr" horzOverflow="overflow">
                    <a:lnL>
                      <a:noFill/>
                    </a:lnL>
                    <a:lnR cap="flat">
                      <a:noFill/>
                    </a:lnR>
                    <a:lnT>
                      <a:noFill/>
                    </a:lnT>
                    <a:lnB cap="flat">
                      <a:noFill/>
                    </a:lnB>
                    <a:lnTlToBr>
                      <a:noFill/>
                    </a:lnTlToBr>
                    <a:lnBlToTr>
                      <a:noFill/>
                    </a:lnBlToTr>
                    <a:noFill/>
                  </a:tcPr>
                </a:tc>
              </a:tr>
            </a:tbl>
          </a:graphicData>
        </a:graphic>
      </p:graphicFrame>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8" name="Rectangle 2"/>
          <p:cNvSpPr>
            <a:spLocks noGrp="1" noChangeArrowheads="1"/>
          </p:cNvSpPr>
          <p:nvPr>
            <p:ph type="title"/>
          </p:nvPr>
        </p:nvSpPr>
        <p:spPr>
          <a:xfrm>
            <a:off x="554038" y="365125"/>
            <a:ext cx="11909425" cy="1600200"/>
          </a:xfrm>
        </p:spPr>
        <p:txBody>
          <a:bodyPr/>
          <a:lstStyle/>
          <a:p>
            <a:pPr eaLnBrk="1" hangingPunct="1">
              <a:defRPr/>
            </a:pPr>
            <a:r>
              <a:rPr lang="ja-JP" altLang="en-US" sz="5600" dirty="0" smtClean="0"/>
              <a:t>日本，米国，全死因の月別死亡</a:t>
            </a:r>
          </a:p>
        </p:txBody>
      </p:sp>
      <p:pic>
        <p:nvPicPr>
          <p:cNvPr id="73731" name="Picture 3" descr="04f1"/>
          <p:cNvPicPr>
            <a:picLocks noChangeAspect="1" noChangeArrowheads="1"/>
          </p:cNvPicPr>
          <p:nvPr/>
        </p:nvPicPr>
        <p:blipFill>
          <a:blip r:embed="rId2"/>
          <a:srcRect/>
          <a:stretch>
            <a:fillRect/>
          </a:stretch>
        </p:blipFill>
        <p:spPr bwMode="auto">
          <a:xfrm>
            <a:off x="2671763" y="1776413"/>
            <a:ext cx="7358062" cy="6800850"/>
          </a:xfrm>
          <a:prstGeom prst="rect">
            <a:avLst/>
          </a:prstGeom>
          <a:noFill/>
          <a:ln w="9525">
            <a:noFill/>
            <a:miter lim="800000"/>
            <a:headEnd/>
            <a:tailEnd/>
          </a:ln>
        </p:spPr>
      </p:pic>
      <p:sp>
        <p:nvSpPr>
          <p:cNvPr id="74756" name="Text Box 4"/>
          <p:cNvSpPr txBox="1">
            <a:spLocks noChangeArrowheads="1"/>
          </p:cNvSpPr>
          <p:nvPr/>
        </p:nvSpPr>
        <p:spPr bwMode="auto">
          <a:xfrm>
            <a:off x="1662113" y="8529638"/>
            <a:ext cx="9039225" cy="744537"/>
          </a:xfrm>
          <a:prstGeom prst="rect">
            <a:avLst/>
          </a:prstGeom>
          <a:noFill/>
          <a:ln w="9525">
            <a:noFill/>
            <a:miter lim="800000"/>
            <a:headEnd/>
            <a:tailEnd/>
          </a:ln>
        </p:spPr>
        <p:txBody>
          <a:bodyPr wrap="none" lIns="128016" tIns="64008" rIns="128016" bIns="64008">
            <a:spAutoFit/>
          </a:bodyPr>
          <a:lstStyle/>
          <a:p>
            <a:pPr defTabSz="1279525">
              <a:defRPr/>
            </a:pPr>
            <a:r>
              <a:rPr lang="en-US" altLang="ja-JP" sz="2000" b="1" dirty="0">
                <a:effectLst>
                  <a:outerShdw blurRad="38100" dist="38100" dir="2700000" algn="tl">
                    <a:srgbClr val="000000">
                      <a:alpha val="43137"/>
                    </a:srgbClr>
                  </a:outerShdw>
                </a:effectLst>
              </a:rPr>
              <a:t>(Reichert TA, </a:t>
            </a:r>
            <a:r>
              <a:rPr lang="en-US" altLang="ja-JP" sz="2000" b="1" dirty="0" err="1">
                <a:effectLst>
                  <a:outerShdw blurRad="38100" dist="38100" dir="2700000" algn="tl">
                    <a:srgbClr val="000000">
                      <a:alpha val="43137"/>
                    </a:srgbClr>
                  </a:outerShdw>
                </a:effectLst>
              </a:rPr>
              <a:t>Sugaya</a:t>
            </a:r>
            <a:r>
              <a:rPr lang="en-US" altLang="ja-JP" sz="2000" b="1" dirty="0">
                <a:effectLst>
                  <a:outerShdw blurRad="38100" dist="38100" dir="2700000" algn="tl">
                    <a:srgbClr val="000000">
                      <a:alpha val="43137"/>
                    </a:srgbClr>
                  </a:outerShdw>
                </a:effectLst>
              </a:rPr>
              <a:t> N et. al. The Japanese experience with vaccinating</a:t>
            </a:r>
          </a:p>
          <a:p>
            <a:pPr defTabSz="1279525">
              <a:defRPr/>
            </a:pPr>
            <a:r>
              <a:rPr lang="en-US" altLang="ja-JP" sz="2000" b="1" dirty="0">
                <a:effectLst>
                  <a:outerShdw blurRad="38100" dist="38100" dir="2700000" algn="tl">
                    <a:srgbClr val="000000">
                      <a:alpha val="43137"/>
                    </a:srgbClr>
                  </a:outerShdw>
                </a:effectLst>
              </a:rPr>
              <a:t> schoolchildren against influenza. N </a:t>
            </a:r>
            <a:r>
              <a:rPr lang="en-US" altLang="ja-JP" sz="2000" b="1" dirty="0" err="1">
                <a:effectLst>
                  <a:outerShdw blurRad="38100" dist="38100" dir="2700000" algn="tl">
                    <a:srgbClr val="000000">
                      <a:alpha val="43137"/>
                    </a:srgbClr>
                  </a:outerShdw>
                </a:effectLst>
              </a:rPr>
              <a:t>Engl</a:t>
            </a:r>
            <a:r>
              <a:rPr lang="en-US" altLang="ja-JP" sz="2000" b="1" dirty="0">
                <a:effectLst>
                  <a:outerShdw blurRad="38100" dist="38100" dir="2700000" algn="tl">
                    <a:srgbClr val="000000">
                      <a:alpha val="43137"/>
                    </a:srgbClr>
                  </a:outerShdw>
                </a:effectLst>
              </a:rPr>
              <a:t> J Med 2001; 344(12):889-96)</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82" name="Rectangle 2"/>
          <p:cNvSpPr>
            <a:spLocks noGrp="1" noChangeArrowheads="1"/>
          </p:cNvSpPr>
          <p:nvPr>
            <p:ph type="title"/>
          </p:nvPr>
        </p:nvSpPr>
        <p:spPr>
          <a:xfrm>
            <a:off x="554038" y="365125"/>
            <a:ext cx="11909425" cy="1600200"/>
          </a:xfrm>
        </p:spPr>
        <p:txBody>
          <a:bodyPr/>
          <a:lstStyle/>
          <a:p>
            <a:pPr eaLnBrk="1" hangingPunct="1">
              <a:defRPr/>
            </a:pPr>
            <a:r>
              <a:rPr lang="ja-JP" altLang="en-US" sz="5600" dirty="0" smtClean="0"/>
              <a:t>日本，米国</a:t>
            </a:r>
            <a:br>
              <a:rPr lang="ja-JP" altLang="en-US" sz="5600" dirty="0" smtClean="0"/>
            </a:br>
            <a:r>
              <a:rPr lang="ja-JP" altLang="en-US" sz="5600" dirty="0" smtClean="0"/>
              <a:t>肺炎とインフルエンザの月別死亡</a:t>
            </a:r>
          </a:p>
        </p:txBody>
      </p:sp>
      <p:sp>
        <p:nvSpPr>
          <p:cNvPr id="75779" name="Text Box 3"/>
          <p:cNvSpPr txBox="1">
            <a:spLocks noChangeArrowheads="1"/>
          </p:cNvSpPr>
          <p:nvPr/>
        </p:nvSpPr>
        <p:spPr bwMode="auto">
          <a:xfrm>
            <a:off x="1662113" y="8529638"/>
            <a:ext cx="9039225" cy="744537"/>
          </a:xfrm>
          <a:prstGeom prst="rect">
            <a:avLst/>
          </a:prstGeom>
          <a:noFill/>
          <a:ln w="9525">
            <a:noFill/>
            <a:miter lim="800000"/>
            <a:headEnd/>
            <a:tailEnd/>
          </a:ln>
        </p:spPr>
        <p:txBody>
          <a:bodyPr wrap="none" lIns="128016" tIns="64008" rIns="128016" bIns="64008">
            <a:spAutoFit/>
          </a:bodyPr>
          <a:lstStyle/>
          <a:p>
            <a:pPr defTabSz="1279525">
              <a:defRPr/>
            </a:pPr>
            <a:r>
              <a:rPr lang="en-US" altLang="ja-JP" sz="2000" b="1" dirty="0">
                <a:effectLst>
                  <a:outerShdw blurRad="38100" dist="38100" dir="2700000" algn="tl">
                    <a:srgbClr val="000000">
                      <a:alpha val="43137"/>
                    </a:srgbClr>
                  </a:outerShdw>
                </a:effectLst>
              </a:rPr>
              <a:t>(Reichert TA, </a:t>
            </a:r>
            <a:r>
              <a:rPr lang="en-US" altLang="ja-JP" sz="2000" b="1" dirty="0" err="1">
                <a:effectLst>
                  <a:outerShdw blurRad="38100" dist="38100" dir="2700000" algn="tl">
                    <a:srgbClr val="000000">
                      <a:alpha val="43137"/>
                    </a:srgbClr>
                  </a:outerShdw>
                </a:effectLst>
              </a:rPr>
              <a:t>Sugaya</a:t>
            </a:r>
            <a:r>
              <a:rPr lang="en-US" altLang="ja-JP" sz="2000" b="1" dirty="0">
                <a:effectLst>
                  <a:outerShdw blurRad="38100" dist="38100" dir="2700000" algn="tl">
                    <a:srgbClr val="000000">
                      <a:alpha val="43137"/>
                    </a:srgbClr>
                  </a:outerShdw>
                </a:effectLst>
              </a:rPr>
              <a:t> N et. al. The Japanese experience with vaccinating</a:t>
            </a:r>
          </a:p>
          <a:p>
            <a:pPr defTabSz="1279525">
              <a:defRPr/>
            </a:pPr>
            <a:r>
              <a:rPr lang="en-US" altLang="ja-JP" sz="2000" b="1" dirty="0">
                <a:effectLst>
                  <a:outerShdw blurRad="38100" dist="38100" dir="2700000" algn="tl">
                    <a:srgbClr val="000000">
                      <a:alpha val="43137"/>
                    </a:srgbClr>
                  </a:outerShdw>
                </a:effectLst>
              </a:rPr>
              <a:t> schoolchildren against influenza. N </a:t>
            </a:r>
            <a:r>
              <a:rPr lang="en-US" altLang="ja-JP" sz="2000" b="1" dirty="0" err="1">
                <a:effectLst>
                  <a:outerShdw blurRad="38100" dist="38100" dir="2700000" algn="tl">
                    <a:srgbClr val="000000">
                      <a:alpha val="43137"/>
                    </a:srgbClr>
                  </a:outerShdw>
                </a:effectLst>
              </a:rPr>
              <a:t>Engl</a:t>
            </a:r>
            <a:r>
              <a:rPr lang="en-US" altLang="ja-JP" sz="2000" b="1" dirty="0">
                <a:effectLst>
                  <a:outerShdw blurRad="38100" dist="38100" dir="2700000" algn="tl">
                    <a:srgbClr val="000000">
                      <a:alpha val="43137"/>
                    </a:srgbClr>
                  </a:outerShdw>
                </a:effectLst>
              </a:rPr>
              <a:t> J Med 2001; 344(12):889-96)</a:t>
            </a:r>
          </a:p>
        </p:txBody>
      </p:sp>
      <p:pic>
        <p:nvPicPr>
          <p:cNvPr id="74756" name="Picture 4" descr="04f2"/>
          <p:cNvPicPr>
            <a:picLocks noChangeAspect="1" noChangeArrowheads="1"/>
          </p:cNvPicPr>
          <p:nvPr/>
        </p:nvPicPr>
        <p:blipFill>
          <a:blip r:embed="rId2"/>
          <a:srcRect/>
          <a:stretch>
            <a:fillRect/>
          </a:stretch>
        </p:blipFill>
        <p:spPr bwMode="auto">
          <a:xfrm>
            <a:off x="2973388" y="2065338"/>
            <a:ext cx="6654800" cy="638175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554038" y="365125"/>
            <a:ext cx="11909425" cy="1600200"/>
          </a:xfrm>
        </p:spPr>
        <p:txBody>
          <a:bodyPr/>
          <a:lstStyle/>
          <a:p>
            <a:pPr eaLnBrk="1" hangingPunct="1">
              <a:defRPr/>
            </a:pPr>
            <a:r>
              <a:rPr lang="ja-JP" altLang="en-US" sz="5600" dirty="0" smtClean="0"/>
              <a:t>日本，超過死亡の推移，</a:t>
            </a:r>
            <a:r>
              <a:rPr lang="en-US" altLang="ja-JP" sz="5600" dirty="0" smtClean="0"/>
              <a:t>1950-98</a:t>
            </a:r>
          </a:p>
        </p:txBody>
      </p:sp>
      <p:sp>
        <p:nvSpPr>
          <p:cNvPr id="76803" name="Text Box 3"/>
          <p:cNvSpPr txBox="1">
            <a:spLocks noChangeArrowheads="1"/>
          </p:cNvSpPr>
          <p:nvPr/>
        </p:nvSpPr>
        <p:spPr bwMode="auto">
          <a:xfrm>
            <a:off x="1662113" y="8529638"/>
            <a:ext cx="8458200" cy="744537"/>
          </a:xfrm>
          <a:prstGeom prst="rect">
            <a:avLst/>
          </a:prstGeom>
          <a:noFill/>
          <a:ln w="9525">
            <a:noFill/>
            <a:miter lim="800000"/>
            <a:headEnd/>
            <a:tailEnd/>
          </a:ln>
        </p:spPr>
        <p:txBody>
          <a:bodyPr wrap="none" lIns="128016" tIns="64008" rIns="128016" bIns="64008">
            <a:spAutoFit/>
          </a:bodyPr>
          <a:lstStyle/>
          <a:p>
            <a:pPr defTabSz="1279525">
              <a:defRPr/>
            </a:pPr>
            <a:r>
              <a:rPr lang="en-US" altLang="ja-JP" sz="2000" b="1" dirty="0">
                <a:effectLst>
                  <a:outerShdw blurRad="38100" dist="38100" dir="2700000" algn="tl">
                    <a:srgbClr val="000000">
                      <a:alpha val="43137"/>
                    </a:srgbClr>
                  </a:outerShdw>
                </a:effectLst>
              </a:rPr>
              <a:t>(Reichert TA, </a:t>
            </a:r>
            <a:r>
              <a:rPr lang="en-US" altLang="ja-JP" sz="2000" b="1" dirty="0" err="1">
                <a:effectLst>
                  <a:outerShdw blurRad="38100" dist="38100" dir="2700000" algn="tl">
                    <a:srgbClr val="000000">
                      <a:alpha val="43137"/>
                    </a:srgbClr>
                  </a:outerShdw>
                </a:effectLst>
              </a:rPr>
              <a:t>Sugaya</a:t>
            </a:r>
            <a:r>
              <a:rPr lang="en-US" altLang="ja-JP" sz="2000" b="1" dirty="0">
                <a:effectLst>
                  <a:outerShdw blurRad="38100" dist="38100" dir="2700000" algn="tl">
                    <a:srgbClr val="000000">
                      <a:alpha val="43137"/>
                    </a:srgbClr>
                  </a:outerShdw>
                </a:effectLst>
              </a:rPr>
              <a:t> N et. al. Vaccinating Japanese Schoolchildren</a:t>
            </a:r>
          </a:p>
          <a:p>
            <a:pPr defTabSz="1279525">
              <a:defRPr/>
            </a:pPr>
            <a:r>
              <a:rPr lang="en-US" altLang="ja-JP" sz="2000" b="1" dirty="0">
                <a:effectLst>
                  <a:outerShdw blurRad="38100" dist="38100" dir="2700000" algn="tl">
                    <a:srgbClr val="000000">
                      <a:alpha val="43137"/>
                    </a:srgbClr>
                  </a:outerShdw>
                </a:effectLst>
              </a:rPr>
              <a:t> against Influenza. N </a:t>
            </a:r>
            <a:r>
              <a:rPr lang="en-US" altLang="ja-JP" sz="2000" b="1" dirty="0" err="1">
                <a:effectLst>
                  <a:outerShdw blurRad="38100" dist="38100" dir="2700000" algn="tl">
                    <a:srgbClr val="000000">
                      <a:alpha val="43137"/>
                    </a:srgbClr>
                  </a:outerShdw>
                </a:effectLst>
              </a:rPr>
              <a:t>Engl</a:t>
            </a:r>
            <a:r>
              <a:rPr lang="en-US" altLang="ja-JP" sz="2000" b="1" dirty="0">
                <a:effectLst>
                  <a:outerShdw blurRad="38100" dist="38100" dir="2700000" algn="tl">
                    <a:srgbClr val="000000">
                      <a:alpha val="43137"/>
                    </a:srgbClr>
                  </a:outerShdw>
                </a:effectLst>
              </a:rPr>
              <a:t> J Med 2001; 344(25):1946-8)</a:t>
            </a:r>
          </a:p>
        </p:txBody>
      </p:sp>
      <p:pic>
        <p:nvPicPr>
          <p:cNvPr id="75780" name="Picture 4" descr="12f1"/>
          <p:cNvPicPr>
            <a:picLocks noChangeAspect="1" noChangeArrowheads="1"/>
          </p:cNvPicPr>
          <p:nvPr/>
        </p:nvPicPr>
        <p:blipFill>
          <a:blip r:embed="rId2"/>
          <a:srcRect/>
          <a:stretch>
            <a:fillRect/>
          </a:stretch>
        </p:blipFill>
        <p:spPr bwMode="auto">
          <a:xfrm>
            <a:off x="454025" y="2306638"/>
            <a:ext cx="11996738" cy="5032375"/>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p:txBody>
          <a:bodyPr/>
          <a:lstStyle/>
          <a:p>
            <a:pPr eaLnBrk="1" hangingPunct="1">
              <a:defRPr/>
            </a:pPr>
            <a:r>
              <a:rPr lang="ja-JP" altLang="en-US" dirty="0" smtClean="0"/>
              <a:t>まとめ</a:t>
            </a:r>
            <a:r>
              <a:rPr lang="en-US" altLang="ja-JP" dirty="0" smtClean="0"/>
              <a:t>(2)</a:t>
            </a:r>
            <a:r>
              <a:rPr lang="ja-JP" altLang="en-US" dirty="0" smtClean="0"/>
              <a:t>　いくつかの論点</a:t>
            </a:r>
          </a:p>
        </p:txBody>
      </p:sp>
      <p:sp>
        <p:nvSpPr>
          <p:cNvPr id="892931" name="Rectangle 3"/>
          <p:cNvSpPr>
            <a:spLocks noGrp="1" noChangeArrowheads="1"/>
          </p:cNvSpPr>
          <p:nvPr>
            <p:ph type="body" idx="1"/>
          </p:nvPr>
        </p:nvSpPr>
        <p:spPr>
          <a:xfrm>
            <a:off x="639763" y="1676400"/>
            <a:ext cx="11911012" cy="7659688"/>
          </a:xfrm>
        </p:spPr>
        <p:txBody>
          <a:bodyPr/>
          <a:lstStyle/>
          <a:p>
            <a:pPr eaLnBrk="1" hangingPunct="1">
              <a:defRPr/>
            </a:pPr>
            <a:r>
              <a:rPr lang="ja-JP" altLang="en-US" sz="4600" dirty="0" smtClean="0"/>
              <a:t>インフルエンザ超過死亡と年齢</a:t>
            </a:r>
          </a:p>
          <a:p>
            <a:pPr eaLnBrk="1" hangingPunct="1">
              <a:defRPr/>
            </a:pPr>
            <a:r>
              <a:rPr lang="ja-JP" altLang="en-US" sz="4600" dirty="0" smtClean="0"/>
              <a:t>抗原循環説</a:t>
            </a:r>
            <a:r>
              <a:rPr lang="en-US" altLang="ja-JP" sz="4400" dirty="0" smtClean="0"/>
              <a:t>(A virus subtype recycling theory)</a:t>
            </a:r>
          </a:p>
          <a:p>
            <a:pPr lvl="1" eaLnBrk="1" hangingPunct="1">
              <a:defRPr/>
            </a:pPr>
            <a:r>
              <a:rPr lang="ja-JP" altLang="en-US" sz="4100" dirty="0" smtClean="0"/>
              <a:t>血清考古学</a:t>
            </a:r>
            <a:r>
              <a:rPr lang="en-US" altLang="ja-JP" sz="4100" dirty="0" smtClean="0"/>
              <a:t>(</a:t>
            </a:r>
            <a:r>
              <a:rPr lang="en-US" altLang="ja-JP" sz="4100" dirty="0" err="1" smtClean="0"/>
              <a:t>Seroarchaeology</a:t>
            </a:r>
            <a:r>
              <a:rPr lang="en-US" altLang="ja-JP" sz="4100" dirty="0" smtClean="0"/>
              <a:t>)</a:t>
            </a:r>
          </a:p>
          <a:p>
            <a:pPr lvl="1" eaLnBrk="1" hangingPunct="1">
              <a:defRPr/>
            </a:pPr>
            <a:r>
              <a:rPr lang="en-US" altLang="ja-JP" sz="4100" dirty="0" smtClean="0"/>
              <a:t>1889-91</a:t>
            </a:r>
            <a:r>
              <a:rPr lang="ja-JP" altLang="en-US" sz="4100" dirty="0" smtClean="0"/>
              <a:t>年</a:t>
            </a:r>
            <a:r>
              <a:rPr lang="en-US" altLang="ja-JP" sz="4100" dirty="0" smtClean="0"/>
              <a:t>(</a:t>
            </a:r>
            <a:r>
              <a:rPr lang="ja-JP" altLang="en-US" sz="4100" dirty="0" smtClean="0"/>
              <a:t>お染風</a:t>
            </a:r>
            <a:r>
              <a:rPr lang="en-US" altLang="ja-JP" sz="4100" dirty="0" smtClean="0"/>
              <a:t>)</a:t>
            </a:r>
            <a:r>
              <a:rPr lang="ja-JP" altLang="en-US" sz="4100" dirty="0" err="1" smtClean="0"/>
              <a:t>，</a:t>
            </a:r>
            <a:r>
              <a:rPr lang="en-US" altLang="ja-JP" sz="4100" dirty="0" smtClean="0"/>
              <a:t>H2</a:t>
            </a:r>
            <a:r>
              <a:rPr lang="ja-JP" altLang="en-US" sz="4100" dirty="0" smtClean="0"/>
              <a:t>あるいは</a:t>
            </a:r>
            <a:r>
              <a:rPr lang="en-US" altLang="ja-JP" sz="4100" dirty="0" smtClean="0"/>
              <a:t>H3</a:t>
            </a:r>
            <a:r>
              <a:rPr lang="ja-JP" altLang="en-US" sz="4100" dirty="0" smtClean="0"/>
              <a:t>ウィルスか？</a:t>
            </a:r>
          </a:p>
          <a:p>
            <a:pPr lvl="1" eaLnBrk="1" hangingPunct="1">
              <a:defRPr/>
            </a:pPr>
            <a:r>
              <a:rPr lang="ja-JP" altLang="en-US" sz="4100" dirty="0" smtClean="0"/>
              <a:t>抗原原罪</a:t>
            </a:r>
            <a:r>
              <a:rPr lang="en-US" altLang="ja-JP" sz="4100" dirty="0" smtClean="0"/>
              <a:t>(Antigenic Sin)</a:t>
            </a:r>
            <a:r>
              <a:rPr lang="ja-JP" altLang="en-US" sz="4100" dirty="0" smtClean="0"/>
              <a:t>説？</a:t>
            </a:r>
          </a:p>
          <a:p>
            <a:pPr lvl="1" eaLnBrk="1" hangingPunct="1">
              <a:defRPr/>
            </a:pPr>
            <a:r>
              <a:rPr lang="ja-JP" altLang="en-US" sz="4100" dirty="0" smtClean="0"/>
              <a:t>くすぶり型パンデミック</a:t>
            </a:r>
            <a:r>
              <a:rPr lang="en-US" altLang="ja-JP" sz="4100" dirty="0" smtClean="0"/>
              <a:t>(Smoldering Pandemic)</a:t>
            </a:r>
          </a:p>
          <a:p>
            <a:pPr eaLnBrk="1" hangingPunct="1">
              <a:defRPr/>
            </a:pPr>
            <a:r>
              <a:rPr lang="ja-JP" altLang="en-US" sz="4600" dirty="0" smtClean="0"/>
              <a:t>福見理論と学童集団接種</a:t>
            </a:r>
          </a:p>
          <a:p>
            <a:pPr lvl="1" eaLnBrk="1" hangingPunct="1">
              <a:defRPr/>
            </a:pPr>
            <a:r>
              <a:rPr lang="en-US" altLang="ja-JP" sz="4100" dirty="0" smtClean="0"/>
              <a:t>1980</a:t>
            </a:r>
            <a:r>
              <a:rPr lang="ja-JP" altLang="en-US" sz="4100" dirty="0" smtClean="0"/>
              <a:t>年代，学童への集団接種により被害が軽減されていた？</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930" name="Rectangle 2"/>
          <p:cNvSpPr>
            <a:spLocks noGrp="1" noChangeArrowheads="1"/>
          </p:cNvSpPr>
          <p:nvPr>
            <p:ph type="ctrTitle"/>
          </p:nvPr>
        </p:nvSpPr>
        <p:spPr>
          <a:xfrm>
            <a:off x="454025" y="2982913"/>
            <a:ext cx="11793538" cy="2057400"/>
          </a:xfrm>
        </p:spPr>
        <p:txBody>
          <a:bodyPr/>
          <a:lstStyle/>
          <a:p>
            <a:pPr>
              <a:defRPr/>
            </a:pPr>
            <a:r>
              <a:rPr lang="en-US" altLang="ja-JP" dirty="0">
                <a:latin typeface="ＭＳ ゴシック" pitchFamily="49" charset="-128"/>
                <a:ea typeface="ＭＳ ゴシック" pitchFamily="49" charset="-128"/>
              </a:rPr>
              <a:t>Ⅲ</a:t>
            </a:r>
            <a:r>
              <a:rPr lang="ja-JP" altLang="en-US" dirty="0">
                <a:latin typeface="ＭＳ ゴシック" pitchFamily="49" charset="-128"/>
                <a:ea typeface="ＭＳ ゴシック" pitchFamily="49" charset="-128"/>
              </a:rPr>
              <a:t>　</a:t>
            </a:r>
            <a:r>
              <a:rPr lang="ja-JP" altLang="en-US" dirty="0" smtClean="0">
                <a:latin typeface="ＭＳ ゴシック" pitchFamily="49" charset="-128"/>
                <a:ea typeface="ＭＳ ゴシック" pitchFamily="49" charset="-128"/>
              </a:rPr>
              <a:t>わが国戦後の</a:t>
            </a:r>
            <a:r>
              <a:rPr lang="ja-JP" altLang="en-US" dirty="0">
                <a:latin typeface="ＭＳ ゴシック" pitchFamily="49" charset="-128"/>
                <a:ea typeface="ＭＳ ゴシック" pitchFamily="49" charset="-128"/>
              </a:rPr>
              <a:t>超過死亡　</a:t>
            </a:r>
            <a:br>
              <a:rPr lang="ja-JP" altLang="en-US" dirty="0">
                <a:latin typeface="ＭＳ ゴシック" pitchFamily="49" charset="-128"/>
                <a:ea typeface="ＭＳ ゴシック" pitchFamily="49" charset="-128"/>
              </a:rPr>
            </a:br>
            <a:r>
              <a:rPr lang="en-US" altLang="ja-JP" sz="5600" dirty="0">
                <a:latin typeface="ＭＳ ゴシック" pitchFamily="49" charset="-128"/>
                <a:ea typeface="ＭＳ ゴシック" pitchFamily="49" charset="-128"/>
              </a:rPr>
              <a:t>―</a:t>
            </a:r>
            <a:r>
              <a:rPr lang="ja-JP" altLang="en-US" sz="5600" dirty="0">
                <a:latin typeface="ＭＳ ゴシック" pitchFamily="49" charset="-128"/>
                <a:ea typeface="ＭＳ ゴシック" pitchFamily="49" charset="-128"/>
              </a:rPr>
              <a:t>予防接種の社会防衛的役割</a:t>
            </a:r>
            <a:r>
              <a:rPr lang="en-US" altLang="ja-JP" sz="5600" dirty="0">
                <a:latin typeface="ＭＳ ゴシック" pitchFamily="49" charset="-128"/>
                <a:ea typeface="ＭＳ ゴシック" pitchFamily="49" charset="-128"/>
              </a:rPr>
              <a:t>―</a:t>
            </a:r>
            <a:endParaRPr lang="en-US" altLang="ja-JP" dirty="0"/>
          </a:p>
        </p:txBody>
      </p:sp>
      <p:sp>
        <p:nvSpPr>
          <p:cNvPr id="764931" name="Rectangle 3"/>
          <p:cNvSpPr>
            <a:spLocks noGrp="1" noChangeArrowheads="1"/>
          </p:cNvSpPr>
          <p:nvPr>
            <p:ph type="subTitle" idx="1"/>
          </p:nvPr>
        </p:nvSpPr>
        <p:spPr>
          <a:xfrm>
            <a:off x="957263" y="5440363"/>
            <a:ext cx="11593512" cy="2889250"/>
          </a:xfrm>
        </p:spPr>
        <p:txBody>
          <a:bodyPr/>
          <a:lstStyle/>
          <a:p>
            <a:pPr algn="l">
              <a:defRPr/>
            </a:pPr>
            <a:r>
              <a:rPr lang="ja-JP" altLang="en-US" sz="4400" dirty="0" smtClean="0"/>
              <a:t>・インフルエンザ</a:t>
            </a:r>
            <a:r>
              <a:rPr lang="ja-JP" altLang="en-US" sz="4400" dirty="0"/>
              <a:t>超過死亡</a:t>
            </a:r>
            <a:r>
              <a:rPr lang="ja-JP" altLang="en-US" sz="4400" dirty="0" smtClean="0"/>
              <a:t>の推定</a:t>
            </a:r>
            <a:endParaRPr lang="ja-JP" altLang="en-US" sz="4400" dirty="0"/>
          </a:p>
          <a:p>
            <a:pPr algn="l">
              <a:defRPr/>
            </a:pPr>
            <a:r>
              <a:rPr lang="ja-JP" altLang="en-US" sz="4400" dirty="0" smtClean="0"/>
              <a:t>・アジアかぜ・香港かぜパンデミックとの関連</a:t>
            </a:r>
            <a:endParaRPr lang="ja-JP" altLang="en-US" sz="4400" dirty="0"/>
          </a:p>
          <a:p>
            <a:pPr algn="l">
              <a:defRPr/>
            </a:pPr>
            <a:r>
              <a:rPr lang="ja-JP" altLang="en-US" sz="4400" dirty="0"/>
              <a:t>・予防</a:t>
            </a:r>
            <a:r>
              <a:rPr lang="ja-JP" altLang="en-US" sz="4400" dirty="0" smtClean="0"/>
              <a:t>接種制度と</a:t>
            </a:r>
            <a:r>
              <a:rPr lang="ja-JP" altLang="en-US" sz="4400" dirty="0"/>
              <a:t>インフルエンザ超過</a:t>
            </a:r>
            <a:r>
              <a:rPr lang="ja-JP" altLang="en-US" sz="4400" dirty="0" smtClean="0"/>
              <a:t>死亡</a:t>
            </a:r>
            <a:endParaRPr lang="en-US" altLang="ja-JP" sz="4400" dirty="0" smtClean="0"/>
          </a:p>
          <a:p>
            <a:pPr algn="l">
              <a:defRPr/>
            </a:pPr>
            <a:r>
              <a:rPr lang="ja-JP" altLang="en-US" sz="4400" dirty="0" smtClean="0"/>
              <a:t>・抗インフルエンザ薬と予防接種の比較</a:t>
            </a:r>
            <a:endParaRPr lang="ja-JP" altLang="en-US" sz="44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2" name="Rectangle 2"/>
          <p:cNvSpPr>
            <a:spLocks noGrp="1" noChangeArrowheads="1"/>
          </p:cNvSpPr>
          <p:nvPr>
            <p:ph type="title"/>
          </p:nvPr>
        </p:nvSpPr>
        <p:spPr>
          <a:xfrm>
            <a:off x="554038" y="365125"/>
            <a:ext cx="11909425" cy="1600200"/>
          </a:xfrm>
        </p:spPr>
        <p:txBody>
          <a:bodyPr/>
          <a:lstStyle/>
          <a:p>
            <a:pPr eaLnBrk="1" hangingPunct="1">
              <a:defRPr/>
            </a:pPr>
            <a:r>
              <a:rPr lang="en-US" altLang="ja-JP" sz="5600" dirty="0" smtClean="0"/>
              <a:t>Numbers of Influenza</a:t>
            </a:r>
            <a:br>
              <a:rPr lang="en-US" altLang="ja-JP" sz="5600" dirty="0" smtClean="0"/>
            </a:br>
            <a:r>
              <a:rPr lang="en-US" altLang="ja-JP" sz="5600" dirty="0" smtClean="0"/>
              <a:t>Pandemics or Epidemics, 1600-1868</a:t>
            </a:r>
          </a:p>
        </p:txBody>
      </p:sp>
      <p:sp>
        <p:nvSpPr>
          <p:cNvPr id="849923" name="Text Box 3"/>
          <p:cNvSpPr txBox="1">
            <a:spLocks noChangeArrowheads="1"/>
          </p:cNvSpPr>
          <p:nvPr/>
        </p:nvSpPr>
        <p:spPr bwMode="auto">
          <a:xfrm>
            <a:off x="2166938" y="8410575"/>
            <a:ext cx="8269287" cy="896938"/>
          </a:xfrm>
          <a:prstGeom prst="rect">
            <a:avLst/>
          </a:prstGeom>
          <a:noFill/>
          <a:ln w="9525">
            <a:noFill/>
            <a:miter lim="800000"/>
            <a:headEnd/>
            <a:tailEnd/>
          </a:ln>
          <a:effectLst/>
        </p:spPr>
        <p:txBody>
          <a:bodyPr wrap="none" lIns="128016" tIns="64008" rIns="128016" bIns="64008">
            <a:spAutoFit/>
          </a:bodyPr>
          <a:lstStyle/>
          <a:p>
            <a:pPr defTabSz="1279525">
              <a:defRPr/>
            </a:pPr>
            <a:r>
              <a:rPr lang="ja-JP" altLang="en-US" b="1">
                <a:effectLst>
                  <a:outerShdw blurRad="38100" dist="38100" dir="2700000" algn="tl">
                    <a:srgbClr val="FFFFFF"/>
                  </a:outerShdw>
                </a:effectLst>
                <a:latin typeface="ＭＳ Ｐゴシック" pitchFamily="50" charset="-128"/>
              </a:rPr>
              <a:t>富士川游．日本疾病史（東洋文庫</a:t>
            </a:r>
            <a:r>
              <a:rPr lang="en-US" altLang="ja-JP" b="1">
                <a:effectLst>
                  <a:outerShdw blurRad="38100" dist="38100" dir="2700000" algn="tl">
                    <a:srgbClr val="FFFFFF"/>
                  </a:outerShdw>
                </a:effectLst>
                <a:latin typeface="ＭＳ Ｐゴシック" pitchFamily="50" charset="-128"/>
              </a:rPr>
              <a:t>133</a:t>
            </a:r>
            <a:r>
              <a:rPr lang="ja-JP" altLang="en-US" b="1">
                <a:effectLst>
                  <a:outerShdw blurRad="38100" dist="38100" dir="2700000" algn="tl">
                    <a:srgbClr val="FFFFFF"/>
                  </a:outerShdw>
                </a:effectLst>
                <a:latin typeface="ＭＳ Ｐゴシック" pitchFamily="50" charset="-128"/>
              </a:rPr>
              <a:t>）．東京：平凡社；</a:t>
            </a:r>
            <a:r>
              <a:rPr lang="en-US" altLang="ja-JP" b="1">
                <a:effectLst>
                  <a:outerShdw blurRad="38100" dist="38100" dir="2700000" algn="tl">
                    <a:srgbClr val="FFFFFF"/>
                  </a:outerShdw>
                </a:effectLst>
                <a:latin typeface="ＭＳ Ｐゴシック" pitchFamily="50" charset="-128"/>
              </a:rPr>
              <a:t>1969</a:t>
            </a:r>
          </a:p>
          <a:p>
            <a:pPr defTabSz="1279525">
              <a:defRPr/>
            </a:pPr>
            <a:r>
              <a:rPr lang="ja-JP" altLang="en-US" b="1">
                <a:effectLst>
                  <a:outerShdw blurRad="38100" dist="38100" dir="2700000" algn="tl">
                    <a:srgbClr val="FFFFFF"/>
                  </a:outerShdw>
                </a:effectLst>
                <a:latin typeface="ＭＳ Ｐゴシック" pitchFamily="50" charset="-128"/>
              </a:rPr>
              <a:t>（初版は明治</a:t>
            </a:r>
            <a:r>
              <a:rPr lang="en-US" altLang="ja-JP" b="1">
                <a:effectLst>
                  <a:outerShdw blurRad="38100" dist="38100" dir="2700000" algn="tl">
                    <a:srgbClr val="FFFFFF"/>
                  </a:outerShdw>
                </a:effectLst>
                <a:latin typeface="ＭＳ Ｐゴシック" pitchFamily="50" charset="-128"/>
              </a:rPr>
              <a:t>45(1912)</a:t>
            </a:r>
            <a:r>
              <a:rPr lang="ja-JP" altLang="en-US" b="1">
                <a:effectLst>
                  <a:outerShdw blurRad="38100" dist="38100" dir="2700000" algn="tl">
                    <a:srgbClr val="FFFFFF"/>
                  </a:outerShdw>
                </a:effectLst>
                <a:latin typeface="ＭＳ Ｐゴシック" pitchFamily="50" charset="-128"/>
              </a:rPr>
              <a:t>年）</a:t>
            </a:r>
            <a:r>
              <a:rPr lang="en-US" altLang="ja-JP" b="1">
                <a:effectLst>
                  <a:outerShdw blurRad="38100" dist="38100" dir="2700000" algn="tl">
                    <a:srgbClr val="FFFFFF"/>
                  </a:outerShdw>
                </a:effectLst>
                <a:latin typeface="ＭＳ Ｐゴシック" pitchFamily="50" charset="-128"/>
              </a:rPr>
              <a:t>)</a:t>
            </a:r>
          </a:p>
        </p:txBody>
      </p:sp>
      <p:graphicFrame>
        <p:nvGraphicFramePr>
          <p:cNvPr id="7170" name="Object 4"/>
          <p:cNvGraphicFramePr>
            <a:graphicFrameLocks noChangeAspect="1"/>
          </p:cNvGraphicFramePr>
          <p:nvPr>
            <p:ph idx="1"/>
          </p:nvPr>
        </p:nvGraphicFramePr>
        <p:xfrm>
          <a:off x="1112838" y="2239963"/>
          <a:ext cx="10572750" cy="6337300"/>
        </p:xfrm>
        <a:graphic>
          <a:graphicData uri="http://schemas.openxmlformats.org/presentationml/2006/ole">
            <p:oleObj spid="_x0000_s149506" name="グラフ" r:id="rId3" imgW="5848350" imgH="3505200" progId="Excel.Sheet.8">
              <p:embed/>
            </p:oleObj>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6" name="Rectangle 2"/>
          <p:cNvSpPr>
            <a:spLocks noGrp="1" noChangeArrowheads="1"/>
          </p:cNvSpPr>
          <p:nvPr>
            <p:ph type="title"/>
          </p:nvPr>
        </p:nvSpPr>
        <p:spPr/>
        <p:txBody>
          <a:bodyPr/>
          <a:lstStyle/>
          <a:p>
            <a:pPr eaLnBrk="1" hangingPunct="1">
              <a:defRPr/>
            </a:pPr>
            <a:r>
              <a:rPr lang="ja-JP" altLang="en-US" dirty="0" smtClean="0"/>
              <a:t>目的と方法</a:t>
            </a:r>
          </a:p>
        </p:txBody>
      </p:sp>
      <p:sp>
        <p:nvSpPr>
          <p:cNvPr id="825347" name="Rectangle 3"/>
          <p:cNvSpPr>
            <a:spLocks noGrp="1" noChangeArrowheads="1"/>
          </p:cNvSpPr>
          <p:nvPr>
            <p:ph type="body" sz="half" idx="1"/>
          </p:nvPr>
        </p:nvSpPr>
        <p:spPr>
          <a:xfrm>
            <a:off x="614322" y="2078038"/>
            <a:ext cx="11501518" cy="6754812"/>
          </a:xfrm>
        </p:spPr>
        <p:txBody>
          <a:bodyPr/>
          <a:lstStyle/>
          <a:p>
            <a:pPr eaLnBrk="1" hangingPunct="1">
              <a:lnSpc>
                <a:spcPct val="80000"/>
              </a:lnSpc>
              <a:buFontTx/>
              <a:buNone/>
              <a:defRPr/>
            </a:pPr>
            <a:r>
              <a:rPr lang="en-US" altLang="ja-JP" sz="4100" dirty="0" smtClean="0"/>
              <a:t>【</a:t>
            </a:r>
            <a:r>
              <a:rPr lang="ja-JP" altLang="en-US" sz="4100" dirty="0" smtClean="0"/>
              <a:t>目的</a:t>
            </a:r>
            <a:r>
              <a:rPr lang="en-US" altLang="ja-JP" sz="4100" dirty="0" smtClean="0"/>
              <a:t>】</a:t>
            </a:r>
          </a:p>
          <a:p>
            <a:pPr eaLnBrk="1" hangingPunct="1">
              <a:lnSpc>
                <a:spcPct val="80000"/>
              </a:lnSpc>
              <a:buFontTx/>
              <a:buNone/>
              <a:defRPr/>
            </a:pPr>
            <a:r>
              <a:rPr lang="ja-JP" altLang="en-US" sz="4100" dirty="0" smtClean="0"/>
              <a:t>　　わが国における第二次大戦後のインフルエンザの流行による健康被害を定量的に把握する。</a:t>
            </a:r>
          </a:p>
          <a:p>
            <a:pPr eaLnBrk="1" hangingPunct="1">
              <a:lnSpc>
                <a:spcPct val="80000"/>
              </a:lnSpc>
              <a:buFontTx/>
              <a:buNone/>
              <a:defRPr/>
            </a:pPr>
            <a:r>
              <a:rPr lang="ja-JP" altLang="en-US" sz="4100" dirty="0" smtClean="0"/>
              <a:t>　　超過死亡を年齢階級別に算出し，特にインフルエンザに対する予防接種の果たした役割を検討する。</a:t>
            </a:r>
          </a:p>
          <a:p>
            <a:pPr eaLnBrk="1" hangingPunct="1">
              <a:lnSpc>
                <a:spcPct val="80000"/>
              </a:lnSpc>
              <a:buFontTx/>
              <a:buNone/>
              <a:defRPr/>
            </a:pPr>
            <a:r>
              <a:rPr lang="en-US" altLang="ja-JP" sz="4100" dirty="0" smtClean="0"/>
              <a:t>【</a:t>
            </a:r>
            <a:r>
              <a:rPr lang="ja-JP" altLang="en-US" sz="4100" dirty="0" smtClean="0"/>
              <a:t>方法</a:t>
            </a:r>
            <a:r>
              <a:rPr lang="en-US" altLang="ja-JP" sz="4100" dirty="0" smtClean="0"/>
              <a:t>】</a:t>
            </a:r>
          </a:p>
          <a:p>
            <a:pPr eaLnBrk="1" hangingPunct="1">
              <a:lnSpc>
                <a:spcPct val="80000"/>
              </a:lnSpc>
              <a:buFontTx/>
              <a:buNone/>
              <a:defRPr/>
            </a:pPr>
            <a:r>
              <a:rPr lang="ja-JP" altLang="en-US" sz="4100" dirty="0" smtClean="0"/>
              <a:t>　　</a:t>
            </a:r>
            <a:r>
              <a:rPr lang="en-US" altLang="ja-JP" sz="4100" dirty="0" smtClean="0"/>
              <a:t>1952</a:t>
            </a:r>
            <a:r>
              <a:rPr lang="ja-JP" altLang="en-US" sz="4100" dirty="0" smtClean="0"/>
              <a:t>年</a:t>
            </a:r>
            <a:r>
              <a:rPr lang="en-US" altLang="ja-JP" sz="4100" dirty="0" smtClean="0"/>
              <a:t>1</a:t>
            </a:r>
            <a:r>
              <a:rPr lang="ja-JP" altLang="en-US" sz="4100" dirty="0" smtClean="0"/>
              <a:t>月～</a:t>
            </a:r>
            <a:r>
              <a:rPr lang="en-US" altLang="ja-JP" sz="4100" dirty="0" smtClean="0"/>
              <a:t>2009</a:t>
            </a:r>
            <a:r>
              <a:rPr lang="ja-JP" altLang="en-US" sz="4100" dirty="0" smtClean="0"/>
              <a:t>年</a:t>
            </a:r>
            <a:r>
              <a:rPr lang="en-US" altLang="ja-JP" sz="4100" dirty="0" smtClean="0"/>
              <a:t>12</a:t>
            </a:r>
            <a:r>
              <a:rPr lang="ja-JP" altLang="en-US" sz="4100" dirty="0" smtClean="0"/>
              <a:t>月の人口動態統計を用いた。</a:t>
            </a:r>
          </a:p>
          <a:p>
            <a:pPr eaLnBrk="1" hangingPunct="1">
              <a:lnSpc>
                <a:spcPct val="80000"/>
              </a:lnSpc>
              <a:buFontTx/>
              <a:buNone/>
              <a:defRPr/>
            </a:pPr>
            <a:r>
              <a:rPr lang="ja-JP" altLang="en-US" sz="4100" dirty="0" smtClean="0"/>
              <a:t>　　高橋らの方法により，季節指数を用いて、インフルエンザ流行月における超過死亡率・数を推計した。</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ChangeArrowheads="1"/>
          </p:cNvSpPr>
          <p:nvPr>
            <p:ph type="title"/>
          </p:nvPr>
        </p:nvSpPr>
        <p:spPr/>
        <p:txBody>
          <a:bodyPr/>
          <a:lstStyle/>
          <a:p>
            <a:r>
              <a:rPr lang="ja-JP" altLang="en-US" sz="5600" dirty="0"/>
              <a:t>推計方法</a:t>
            </a:r>
            <a:r>
              <a:rPr lang="en-US" altLang="ja-JP" sz="5600" dirty="0"/>
              <a:t>(1)</a:t>
            </a:r>
          </a:p>
        </p:txBody>
      </p:sp>
      <p:sp>
        <p:nvSpPr>
          <p:cNvPr id="582659" name="Rectangle 3"/>
          <p:cNvSpPr>
            <a:spLocks noGrp="1" noChangeArrowheads="1"/>
          </p:cNvSpPr>
          <p:nvPr>
            <p:ph type="body" idx="1"/>
          </p:nvPr>
        </p:nvSpPr>
        <p:spPr/>
        <p:txBody>
          <a:bodyPr/>
          <a:lstStyle/>
          <a:p>
            <a:pPr>
              <a:lnSpc>
                <a:spcPct val="90000"/>
              </a:lnSpc>
              <a:buFontTx/>
              <a:buNone/>
            </a:pPr>
            <a:r>
              <a:rPr lang="ja-JP" altLang="en-US" sz="4500" dirty="0"/>
              <a:t>・高橋の方法*</a:t>
            </a:r>
          </a:p>
          <a:p>
            <a:pPr>
              <a:lnSpc>
                <a:spcPct val="90000"/>
              </a:lnSpc>
              <a:buFontTx/>
              <a:buNone/>
            </a:pPr>
            <a:r>
              <a:rPr lang="en-US" altLang="ja-JP" sz="3900" dirty="0"/>
              <a:t>(1) </a:t>
            </a:r>
            <a:r>
              <a:rPr lang="ja-JP" altLang="en-US" sz="3900" dirty="0"/>
              <a:t>インフルエンザ流行月の判定</a:t>
            </a:r>
          </a:p>
          <a:p>
            <a:pPr lvl="1">
              <a:lnSpc>
                <a:spcPct val="90000"/>
              </a:lnSpc>
            </a:pPr>
            <a:r>
              <a:rPr lang="en-US" altLang="ja-JP" sz="3400" dirty="0"/>
              <a:t>1952-1974</a:t>
            </a:r>
            <a:r>
              <a:rPr lang="ja-JP" altLang="en-US" sz="3400" dirty="0"/>
              <a:t>：インフルエンザ死亡率</a:t>
            </a:r>
            <a:r>
              <a:rPr lang="en-US" altLang="ja-JP" sz="3400" dirty="0"/>
              <a:t>2.5</a:t>
            </a:r>
            <a:r>
              <a:rPr lang="ja-JP" altLang="en-US" sz="3400" dirty="0"/>
              <a:t>（人口</a:t>
            </a:r>
            <a:r>
              <a:rPr lang="en-US" altLang="ja-JP" sz="3400" dirty="0"/>
              <a:t>10</a:t>
            </a:r>
            <a:r>
              <a:rPr lang="ja-JP" altLang="en-US" sz="3400" dirty="0"/>
              <a:t>万対）以上</a:t>
            </a:r>
          </a:p>
          <a:p>
            <a:pPr lvl="1">
              <a:lnSpc>
                <a:spcPct val="90000"/>
              </a:lnSpc>
            </a:pPr>
            <a:r>
              <a:rPr lang="en-US" altLang="ja-JP" sz="3400" dirty="0"/>
              <a:t>1975-2008</a:t>
            </a:r>
            <a:r>
              <a:rPr lang="ja-JP" altLang="en-US" sz="3400" dirty="0"/>
              <a:t>：インフルエンザ死亡率</a:t>
            </a:r>
            <a:r>
              <a:rPr lang="en-US" altLang="ja-JP" sz="3400" dirty="0"/>
              <a:t>0.9</a:t>
            </a:r>
            <a:r>
              <a:rPr lang="ja-JP" altLang="en-US" sz="3400" dirty="0"/>
              <a:t>（人口</a:t>
            </a:r>
            <a:r>
              <a:rPr lang="en-US" altLang="ja-JP" sz="3400" dirty="0"/>
              <a:t>10</a:t>
            </a:r>
            <a:r>
              <a:rPr lang="ja-JP" altLang="en-US" sz="3400" dirty="0"/>
              <a:t>万対）以上</a:t>
            </a:r>
          </a:p>
          <a:p>
            <a:pPr>
              <a:lnSpc>
                <a:spcPct val="90000"/>
              </a:lnSpc>
              <a:buFontTx/>
              <a:buNone/>
            </a:pPr>
            <a:r>
              <a:rPr lang="en-US" altLang="ja-JP" sz="3900" dirty="0"/>
              <a:t>(2) </a:t>
            </a:r>
            <a:r>
              <a:rPr lang="ja-JP" altLang="en-US" sz="3900" dirty="0"/>
              <a:t>季節指数とその</a:t>
            </a:r>
            <a:r>
              <a:rPr lang="en-US" altLang="ja-JP" sz="3900" dirty="0"/>
              <a:t>95</a:t>
            </a:r>
            <a:r>
              <a:rPr lang="ja-JP" altLang="en-US" sz="3900" dirty="0"/>
              <a:t>％範囲の算出</a:t>
            </a:r>
          </a:p>
          <a:p>
            <a:pPr lvl="1">
              <a:lnSpc>
                <a:spcPct val="90000"/>
              </a:lnSpc>
            </a:pPr>
            <a:r>
              <a:rPr lang="ja-JP" altLang="en-US" sz="3400" dirty="0"/>
              <a:t>年間平均死亡率に対する各月死亡率の</a:t>
            </a:r>
            <a:r>
              <a:rPr lang="ja-JP" altLang="en-US" sz="3400" dirty="0" smtClean="0"/>
              <a:t>比</a:t>
            </a:r>
            <a:endParaRPr lang="en-US" altLang="ja-JP" sz="3400" dirty="0" smtClean="0"/>
          </a:p>
          <a:p>
            <a:pPr lvl="1">
              <a:lnSpc>
                <a:spcPct val="90000"/>
              </a:lnSpc>
            </a:pPr>
            <a:r>
              <a:rPr lang="ja-JP" altLang="en-US" sz="3400" dirty="0" smtClean="0"/>
              <a:t>標本数</a:t>
            </a:r>
            <a:r>
              <a:rPr lang="en-US" altLang="ja-JP" sz="3400" dirty="0" smtClean="0"/>
              <a:t>(T)</a:t>
            </a:r>
            <a:r>
              <a:rPr lang="ja-JP" altLang="en-US" sz="3400" dirty="0" smtClean="0"/>
              <a:t>による係数</a:t>
            </a:r>
            <a:r>
              <a:rPr lang="en-US" altLang="ja-JP" sz="3400" dirty="0" err="1" smtClean="0"/>
              <a:t>aT</a:t>
            </a:r>
            <a:r>
              <a:rPr lang="ja-JP" altLang="en-US" sz="3400" dirty="0" smtClean="0"/>
              <a:t>と</a:t>
            </a:r>
            <a:r>
              <a:rPr lang="en-US" altLang="ja-JP" sz="3400" dirty="0" err="1" smtClean="0"/>
              <a:t>i</a:t>
            </a:r>
            <a:r>
              <a:rPr lang="ja-JP" altLang="en-US" sz="3400" dirty="0" smtClean="0"/>
              <a:t>月指数の標本標準偏差</a:t>
            </a:r>
            <a:r>
              <a:rPr lang="en-US" altLang="ja-JP" sz="3400" dirty="0" smtClean="0"/>
              <a:t>Si</a:t>
            </a:r>
            <a:r>
              <a:rPr lang="ja-JP" altLang="en-US" sz="3400" dirty="0" smtClean="0"/>
              <a:t>から</a:t>
            </a:r>
            <a:endParaRPr lang="ja-JP" altLang="en-US" sz="3400" dirty="0"/>
          </a:p>
          <a:p>
            <a:pPr>
              <a:lnSpc>
                <a:spcPct val="90000"/>
              </a:lnSpc>
              <a:buFontTx/>
              <a:buNone/>
            </a:pPr>
            <a:r>
              <a:rPr lang="en-US" altLang="ja-JP" sz="3900" dirty="0"/>
              <a:t>(3) </a:t>
            </a:r>
            <a:r>
              <a:rPr lang="ja-JP" altLang="en-US" sz="3900" dirty="0"/>
              <a:t>超過死亡率の算出</a:t>
            </a:r>
          </a:p>
          <a:p>
            <a:pPr lvl="1">
              <a:lnSpc>
                <a:spcPct val="90000"/>
              </a:lnSpc>
            </a:pPr>
            <a:r>
              <a:rPr lang="ja-JP" altLang="en-US" sz="3400" dirty="0"/>
              <a:t>観察死亡率が期待死亡率の上限を上回っている場合に超過死亡が生じているものと</a:t>
            </a:r>
            <a:r>
              <a:rPr lang="ja-JP" altLang="en-US" sz="3400" dirty="0" smtClean="0"/>
              <a:t>した</a:t>
            </a:r>
          </a:p>
        </p:txBody>
      </p:sp>
      <p:sp>
        <p:nvSpPr>
          <p:cNvPr id="582660" name="Text Box 4"/>
          <p:cNvSpPr txBox="1">
            <a:spLocks noChangeArrowheads="1"/>
          </p:cNvSpPr>
          <p:nvPr/>
        </p:nvSpPr>
        <p:spPr bwMode="auto">
          <a:xfrm>
            <a:off x="2166938" y="8529955"/>
            <a:ext cx="2770438" cy="652486"/>
          </a:xfrm>
          <a:prstGeom prst="rect">
            <a:avLst/>
          </a:prstGeom>
          <a:noFill/>
          <a:ln w="9525">
            <a:noFill/>
            <a:miter lim="800000"/>
            <a:headEnd/>
            <a:tailEnd/>
          </a:ln>
          <a:effectLst/>
        </p:spPr>
        <p:txBody>
          <a:bodyPr wrap="none" lIns="128016" tIns="64008" rIns="128016" bIns="64008">
            <a:spAutoFit/>
          </a:bodyPr>
          <a:lstStyle/>
          <a:p>
            <a:r>
              <a:rPr lang="en-US" altLang="ja-JP" sz="3400" b="1" dirty="0">
                <a:effectLst>
                  <a:outerShdw blurRad="38100" dist="38100" dir="2700000" algn="tl">
                    <a:srgbClr val="FFFFFF"/>
                  </a:outerShdw>
                </a:effectLst>
                <a:latin typeface="ＭＳ Ｐゴシック" pitchFamily="50" charset="-128"/>
              </a:rPr>
              <a:t>* (</a:t>
            </a:r>
            <a:r>
              <a:rPr lang="ja-JP" altLang="en-US" sz="3400" b="1" dirty="0">
                <a:effectLst>
                  <a:outerShdw blurRad="38100" dist="38100" dir="2700000" algn="tl">
                    <a:srgbClr val="FFFFFF"/>
                  </a:outerShdw>
                </a:effectLst>
                <a:latin typeface="ＭＳ Ｐゴシック" pitchFamily="50" charset="-128"/>
              </a:rPr>
              <a:t>高橋 </a:t>
            </a:r>
            <a:r>
              <a:rPr lang="en-US" altLang="ja-JP" sz="3400" b="1" dirty="0">
                <a:effectLst>
                  <a:outerShdw blurRad="38100" dist="38100" dir="2700000" algn="tl">
                    <a:srgbClr val="FFFFFF"/>
                  </a:outerShdw>
                </a:effectLst>
                <a:latin typeface="ＭＳ Ｐゴシック" pitchFamily="50" charset="-128"/>
              </a:rPr>
              <a:t>2001)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2"/>
          <p:cNvSpPr>
            <a:spLocks noGrp="1" noChangeArrowheads="1"/>
          </p:cNvSpPr>
          <p:nvPr>
            <p:ph type="title"/>
          </p:nvPr>
        </p:nvSpPr>
        <p:spPr/>
        <p:txBody>
          <a:bodyPr/>
          <a:lstStyle/>
          <a:p>
            <a:r>
              <a:rPr lang="ja-JP" altLang="en-US" sz="5600" dirty="0"/>
              <a:t>推計方法</a:t>
            </a:r>
            <a:r>
              <a:rPr lang="en-US" altLang="ja-JP" sz="5600" dirty="0"/>
              <a:t>(2)</a:t>
            </a:r>
          </a:p>
        </p:txBody>
      </p:sp>
      <p:sp>
        <p:nvSpPr>
          <p:cNvPr id="786435" name="Rectangle 3"/>
          <p:cNvSpPr>
            <a:spLocks noGrp="1" noChangeArrowheads="1"/>
          </p:cNvSpPr>
          <p:nvPr>
            <p:ph type="body" idx="1"/>
          </p:nvPr>
        </p:nvSpPr>
        <p:spPr>
          <a:xfrm>
            <a:off x="640081" y="2240281"/>
            <a:ext cx="11910378" cy="6336348"/>
          </a:xfrm>
        </p:spPr>
        <p:txBody>
          <a:bodyPr/>
          <a:lstStyle/>
          <a:p>
            <a:pPr>
              <a:lnSpc>
                <a:spcPct val="80000"/>
              </a:lnSpc>
              <a:buFontTx/>
              <a:buNone/>
            </a:pPr>
            <a:r>
              <a:rPr lang="ja-JP" altLang="en-US" dirty="0"/>
              <a:t>・年齢階級別超過死亡</a:t>
            </a:r>
          </a:p>
          <a:p>
            <a:pPr>
              <a:lnSpc>
                <a:spcPct val="80000"/>
              </a:lnSpc>
              <a:buFontTx/>
              <a:buNone/>
            </a:pPr>
            <a:r>
              <a:rPr lang="en-US" altLang="ja-JP" sz="4500" dirty="0"/>
              <a:t>(1) </a:t>
            </a:r>
            <a:r>
              <a:rPr lang="ja-JP" altLang="en-US" sz="4500" dirty="0"/>
              <a:t>超過死亡数の算出</a:t>
            </a:r>
          </a:p>
          <a:p>
            <a:pPr lvl="1">
              <a:lnSpc>
                <a:spcPct val="80000"/>
              </a:lnSpc>
            </a:pPr>
            <a:r>
              <a:rPr lang="ja-JP" altLang="en-US" sz="3900" dirty="0"/>
              <a:t>インフルエンザ流行月は全死亡と同じ</a:t>
            </a:r>
          </a:p>
          <a:p>
            <a:pPr lvl="1">
              <a:lnSpc>
                <a:spcPct val="80000"/>
              </a:lnSpc>
            </a:pPr>
            <a:r>
              <a:rPr lang="ja-JP" altLang="en-US" sz="3900" dirty="0"/>
              <a:t>死亡率ではなく，死亡数を用いて算出</a:t>
            </a:r>
          </a:p>
          <a:p>
            <a:pPr lvl="2">
              <a:lnSpc>
                <a:spcPct val="80000"/>
              </a:lnSpc>
            </a:pPr>
            <a:r>
              <a:rPr lang="ja-JP" altLang="en-US" sz="3400" dirty="0"/>
              <a:t>各月を通じて人口が一定とした死亡率と同様</a:t>
            </a:r>
          </a:p>
          <a:p>
            <a:pPr>
              <a:lnSpc>
                <a:spcPct val="80000"/>
              </a:lnSpc>
              <a:buFontTx/>
              <a:buNone/>
            </a:pPr>
            <a:r>
              <a:rPr lang="en-US" altLang="ja-JP" sz="4500" dirty="0"/>
              <a:t>(2) </a:t>
            </a:r>
            <a:r>
              <a:rPr lang="ja-JP" altLang="en-US" sz="4500" dirty="0"/>
              <a:t>超過死亡率の算出</a:t>
            </a:r>
          </a:p>
          <a:p>
            <a:pPr lvl="1">
              <a:lnSpc>
                <a:spcPct val="80000"/>
              </a:lnSpc>
            </a:pPr>
            <a:r>
              <a:rPr lang="ja-JP" altLang="en-US" sz="3900" dirty="0"/>
              <a:t>当年</a:t>
            </a:r>
            <a:r>
              <a:rPr lang="en-US" altLang="ja-JP" sz="3900" dirty="0"/>
              <a:t>10</a:t>
            </a:r>
            <a:r>
              <a:rPr lang="ja-JP" altLang="en-US" sz="3900" dirty="0"/>
              <a:t>月</a:t>
            </a:r>
            <a:r>
              <a:rPr lang="en-US" altLang="ja-JP" sz="3900" dirty="0"/>
              <a:t>1</a:t>
            </a:r>
            <a:r>
              <a:rPr lang="ja-JP" altLang="en-US" sz="3900" dirty="0"/>
              <a:t>日の年齢階級別人口あたり</a:t>
            </a:r>
          </a:p>
          <a:p>
            <a:pPr lvl="2">
              <a:lnSpc>
                <a:spcPct val="80000"/>
              </a:lnSpc>
            </a:pPr>
            <a:r>
              <a:rPr lang="ja-JP" altLang="en-US" sz="3400" dirty="0"/>
              <a:t>超過死亡は主に前年</a:t>
            </a:r>
            <a:r>
              <a:rPr lang="en-US" altLang="ja-JP" sz="3400" dirty="0"/>
              <a:t>12</a:t>
            </a:r>
            <a:r>
              <a:rPr lang="ja-JP" altLang="en-US" sz="3400" dirty="0"/>
              <a:t>月～当年</a:t>
            </a:r>
            <a:r>
              <a:rPr lang="en-US" altLang="ja-JP" sz="3400" dirty="0"/>
              <a:t>4</a:t>
            </a:r>
            <a:r>
              <a:rPr lang="ja-JP" altLang="en-US" sz="3400" dirty="0"/>
              <a:t>月に生じているが</a:t>
            </a:r>
          </a:p>
          <a:p>
            <a:pPr>
              <a:lnSpc>
                <a:spcPct val="80000"/>
              </a:lnSpc>
              <a:buFontTx/>
              <a:buNone/>
            </a:pPr>
            <a:r>
              <a:rPr lang="en-US" altLang="ja-JP" sz="4500" dirty="0"/>
              <a:t>(3) </a:t>
            </a:r>
            <a:r>
              <a:rPr lang="ja-JP" altLang="en-US" sz="4500" dirty="0"/>
              <a:t>年齢調整死亡率の算出</a:t>
            </a:r>
          </a:p>
          <a:p>
            <a:pPr lvl="1">
              <a:lnSpc>
                <a:spcPct val="80000"/>
              </a:lnSpc>
            </a:pPr>
            <a:r>
              <a:rPr lang="ja-JP" altLang="en-US" sz="3900" dirty="0"/>
              <a:t>昭和</a:t>
            </a:r>
            <a:r>
              <a:rPr lang="en-US" altLang="ja-JP" sz="3900" dirty="0"/>
              <a:t>60</a:t>
            </a:r>
            <a:r>
              <a:rPr lang="ja-JP" altLang="en-US" sz="3900" dirty="0"/>
              <a:t>年モデル人口</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ChangeArrowheads="1"/>
          </p:cNvSpPr>
          <p:nvPr>
            <p:ph type="title"/>
          </p:nvPr>
        </p:nvSpPr>
        <p:spPr>
          <a:xfrm>
            <a:off x="554038" y="365125"/>
            <a:ext cx="11909425" cy="1600200"/>
          </a:xfrm>
        </p:spPr>
        <p:txBody>
          <a:bodyPr/>
          <a:lstStyle/>
          <a:p>
            <a:pPr eaLnBrk="1" hangingPunct="1">
              <a:defRPr/>
            </a:pPr>
            <a:r>
              <a:rPr lang="ja-JP" altLang="en-US" sz="5600" dirty="0" smtClean="0"/>
              <a:t>期待死亡率と観察死亡率</a:t>
            </a:r>
            <a:br>
              <a:rPr lang="ja-JP" altLang="en-US" sz="5600" dirty="0" smtClean="0"/>
            </a:br>
            <a:r>
              <a:rPr lang="ja-JP" altLang="en-US" sz="5600" dirty="0" smtClean="0"/>
              <a:t>日本，</a:t>
            </a:r>
            <a:r>
              <a:rPr lang="en-US" altLang="ja-JP" sz="5600" dirty="0" smtClean="0"/>
              <a:t>1952</a:t>
            </a:r>
            <a:r>
              <a:rPr lang="ja-JP" altLang="en-US" sz="5600" dirty="0" smtClean="0"/>
              <a:t>～</a:t>
            </a:r>
            <a:r>
              <a:rPr lang="en-US" altLang="ja-JP" sz="5600" dirty="0" smtClean="0"/>
              <a:t>2009</a:t>
            </a:r>
            <a:r>
              <a:rPr lang="ja-JP" altLang="en-US" sz="5600" dirty="0" smtClean="0"/>
              <a:t>年</a:t>
            </a:r>
          </a:p>
        </p:txBody>
      </p:sp>
      <p:graphicFrame>
        <p:nvGraphicFramePr>
          <p:cNvPr id="40962" name="Object 3"/>
          <p:cNvGraphicFramePr>
            <a:graphicFrameLocks noChangeAspect="1"/>
          </p:cNvGraphicFramePr>
          <p:nvPr>
            <p:ph idx="1"/>
          </p:nvPr>
        </p:nvGraphicFramePr>
        <p:xfrm>
          <a:off x="639763" y="2371725"/>
          <a:ext cx="11522075" cy="6072188"/>
        </p:xfrm>
        <a:graphic>
          <a:graphicData uri="http://schemas.openxmlformats.org/presentationml/2006/ole">
            <p:oleObj spid="_x0000_s40962" name="グラフ" r:id="rId3" imgW="9544050" imgH="5029200" progId="Excel.Sheet.8">
              <p:embed/>
            </p:oleObj>
          </a:graphicData>
        </a:graphic>
      </p:graphicFrame>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a:xfrm>
            <a:off x="614322" y="868363"/>
            <a:ext cx="11733253" cy="989012"/>
          </a:xfrm>
        </p:spPr>
        <p:txBody>
          <a:bodyPr/>
          <a:lstStyle/>
          <a:p>
            <a:pPr eaLnBrk="1" hangingPunct="1">
              <a:defRPr/>
            </a:pPr>
            <a:r>
              <a:rPr lang="ja-JP" altLang="en-US" sz="5600" dirty="0" smtClean="0"/>
              <a:t>インフルエンザ死亡率，</a:t>
            </a:r>
            <a:r>
              <a:rPr lang="en-US" altLang="ja-JP" sz="5600" dirty="0" smtClean="0"/>
              <a:t/>
            </a:r>
            <a:br>
              <a:rPr lang="en-US" altLang="ja-JP" sz="5600" dirty="0" smtClean="0"/>
            </a:br>
            <a:r>
              <a:rPr lang="ja-JP" altLang="en-US" sz="5600" dirty="0" smtClean="0"/>
              <a:t>流行月数および超過死亡月数</a:t>
            </a:r>
          </a:p>
        </p:txBody>
      </p:sp>
      <p:graphicFrame>
        <p:nvGraphicFramePr>
          <p:cNvPr id="819303" name="Group 103"/>
          <p:cNvGraphicFramePr>
            <a:graphicFrameLocks noGrp="1"/>
          </p:cNvGraphicFramePr>
          <p:nvPr>
            <p:ph type="tbl" idx="1"/>
          </p:nvPr>
        </p:nvGraphicFramePr>
        <p:xfrm>
          <a:off x="639763" y="2239963"/>
          <a:ext cx="11522075" cy="5434330"/>
        </p:xfrm>
        <a:graphic>
          <a:graphicData uri="http://schemas.openxmlformats.org/drawingml/2006/table">
            <a:tbl>
              <a:tblPr/>
              <a:tblGrid>
                <a:gridCol w="6510337"/>
                <a:gridCol w="2506663"/>
                <a:gridCol w="2505075"/>
              </a:tblGrid>
              <a:tr h="904875">
                <a:tc>
                  <a:txBody>
                    <a:bodyPr/>
                    <a:lstStyle/>
                    <a:p>
                      <a:pPr marL="0" marR="0" lvl="0" indent="0" algn="l" defTabSz="1279525" rtl="0" eaLnBrk="1" fontAlgn="base" latinLnBrk="0" hangingPunct="1">
                        <a:lnSpc>
                          <a:spcPct val="100000"/>
                        </a:lnSpc>
                        <a:spcBef>
                          <a:spcPct val="20000"/>
                        </a:spcBef>
                        <a:spcAft>
                          <a:spcPct val="0"/>
                        </a:spcAft>
                        <a:buClrTx/>
                        <a:buSzTx/>
                        <a:buFontTx/>
                        <a:buNone/>
                        <a:tabLst/>
                      </a:pPr>
                      <a:endParaRPr kumimoji="1" lang="ja-JP" altLang="ja-JP"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1952</a:t>
                      </a:r>
                      <a:r>
                        <a:rPr kumimoji="1" lang="ja-JP" altLang="en-US"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1974</a:t>
                      </a:r>
                    </a:p>
                  </a:txBody>
                  <a:tcPr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1975</a:t>
                      </a:r>
                      <a:r>
                        <a:rPr kumimoji="1" lang="ja-JP" altLang="en-US"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2009</a:t>
                      </a:r>
                    </a:p>
                  </a:txBody>
                  <a:tcPr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731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インフルエンザ死亡率</a:t>
                      </a:r>
                      <a:r>
                        <a:rPr kumimoji="1" lang="en-US" altLang="ja-JP"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a:t>
                      </a:r>
                      <a:r>
                        <a:rPr kumimoji="1" lang="ja-JP" altLang="en-US"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万人</a:t>
                      </a:r>
                      <a:r>
                        <a:rPr kumimoji="1" lang="en-US" altLang="ja-JP"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の平均</a:t>
                      </a:r>
                    </a:p>
                  </a:txBody>
                  <a:tcPr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2.09</a:t>
                      </a:r>
                    </a:p>
                  </a:txBody>
                  <a:tcPr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0.52</a:t>
                      </a:r>
                    </a:p>
                  </a:txBody>
                  <a:tcPr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871538">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流行月判定基準</a:t>
                      </a:r>
                    </a:p>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インフルエンザ死亡率</a:t>
                      </a:r>
                      <a:r>
                        <a:rPr kumimoji="1" lang="en-US" altLang="ja-JP" sz="3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≧2.5</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≧0.9</a:t>
                      </a:r>
                    </a:p>
                  </a:txBody>
                  <a:tcPr anchor="ctr" horzOverflow="overflow">
                    <a:lnL>
                      <a:noFill/>
                    </a:lnL>
                    <a:lnR cap="flat">
                      <a:noFill/>
                    </a:lnR>
                    <a:lnT>
                      <a:noFill/>
                    </a:lnT>
                    <a:lnB>
                      <a:noFill/>
                    </a:lnB>
                    <a:lnTlToBr>
                      <a:noFill/>
                    </a:lnTlToBr>
                    <a:lnBlToTr>
                      <a:noFill/>
                    </a:lnBlToTr>
                    <a:noFill/>
                  </a:tcPr>
                </a:tc>
              </a:tr>
              <a:tr h="8731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流行月数</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年平均</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anchor="ctr"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47(2.14)</a:t>
                      </a:r>
                    </a:p>
                  </a:txBody>
                  <a:tcPr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61(1.74)</a:t>
                      </a:r>
                    </a:p>
                  </a:txBody>
                  <a:tcPr anchor="ctr" horzOverflow="overflow">
                    <a:lnL>
                      <a:noFill/>
                    </a:lnL>
                    <a:lnR cap="flat">
                      <a:noFill/>
                    </a:lnR>
                    <a:lnT>
                      <a:noFill/>
                    </a:lnT>
                    <a:lnB>
                      <a:noFill/>
                    </a:lnB>
                    <a:lnTlToBr>
                      <a:noFill/>
                    </a:lnTlToBr>
                    <a:lnBlToTr>
                      <a:noFill/>
                    </a:lnBlToTr>
                    <a:noFill/>
                  </a:tcPr>
                </a:tc>
              </a:tr>
              <a:tr h="873125">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超過死亡月数</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年平均</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29(1.32)</a:t>
                      </a:r>
                    </a:p>
                  </a:txBody>
                  <a:tcPr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8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38(1.09)</a:t>
                      </a:r>
                    </a:p>
                  </a:txBody>
                  <a:tcPr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Rectangle 2"/>
          <p:cNvSpPr>
            <a:spLocks noGrp="1" noChangeArrowheads="1"/>
          </p:cNvSpPr>
          <p:nvPr>
            <p:ph type="title"/>
          </p:nvPr>
        </p:nvSpPr>
        <p:spPr>
          <a:xfrm>
            <a:off x="0" y="868363"/>
            <a:ext cx="12347575" cy="989012"/>
          </a:xfrm>
        </p:spPr>
        <p:txBody>
          <a:bodyPr/>
          <a:lstStyle/>
          <a:p>
            <a:pPr eaLnBrk="1" hangingPunct="1">
              <a:defRPr/>
            </a:pPr>
            <a:r>
              <a:rPr lang="ja-JP" altLang="en-US" sz="5600" dirty="0" smtClean="0"/>
              <a:t>わが国予防接種の時期別にみた</a:t>
            </a:r>
            <a:br>
              <a:rPr lang="ja-JP" altLang="en-US" sz="5600" dirty="0" smtClean="0"/>
            </a:br>
            <a:r>
              <a:rPr lang="en-US" altLang="ja-JP" sz="5600" dirty="0" smtClean="0"/>
              <a:t>(</a:t>
            </a:r>
            <a:r>
              <a:rPr lang="ja-JP" altLang="en-US" sz="5600" dirty="0" smtClean="0"/>
              <a:t>粗・年齢調整</a:t>
            </a:r>
            <a:r>
              <a:rPr lang="en-US" altLang="ja-JP" sz="5600" dirty="0" smtClean="0"/>
              <a:t>)</a:t>
            </a:r>
            <a:r>
              <a:rPr lang="ja-JP" altLang="en-US" sz="5600" dirty="0" smtClean="0"/>
              <a:t>平均超過死亡率</a:t>
            </a:r>
          </a:p>
        </p:txBody>
      </p:sp>
      <p:graphicFrame>
        <p:nvGraphicFramePr>
          <p:cNvPr id="838659" name="Group 3"/>
          <p:cNvGraphicFramePr>
            <a:graphicFrameLocks noGrp="1"/>
          </p:cNvGraphicFramePr>
          <p:nvPr>
            <p:ph type="tbl" idx="1"/>
          </p:nvPr>
        </p:nvGraphicFramePr>
        <p:xfrm>
          <a:off x="639763" y="2239963"/>
          <a:ext cx="11204575" cy="6351597"/>
        </p:xfrm>
        <a:graphic>
          <a:graphicData uri="http://schemas.openxmlformats.org/drawingml/2006/table">
            <a:tbl>
              <a:tblPr/>
              <a:tblGrid>
                <a:gridCol w="4954587"/>
                <a:gridCol w="2924175"/>
                <a:gridCol w="3325813"/>
              </a:tblGrid>
              <a:tr h="638175">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人口</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a:t>
                      </a: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万人あたり</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粗死亡率</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年齢調整死亡率</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809625">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勧奨接種前</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(1952-62)</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20.19</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42.47</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8302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勧奨接種期</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(1963-76)</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12.15</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19.97</a:t>
                      </a:r>
                    </a:p>
                  </a:txBody>
                  <a:tcPr marL="127954" marR="127954" marT="63980" marB="63980" anchor="ctr" horzOverflow="overflow">
                    <a:lnL>
                      <a:noFill/>
                    </a:lnL>
                    <a:lnR cap="flat">
                      <a:noFill/>
                    </a:lnR>
                    <a:lnT>
                      <a:noFill/>
                    </a:lnT>
                    <a:lnB>
                      <a:noFill/>
                    </a:lnB>
                    <a:lnTlToBr>
                      <a:noFill/>
                    </a:lnTlToBr>
                    <a:lnBlToTr>
                      <a:noFill/>
                    </a:lnBlToTr>
                    <a:noFill/>
                  </a:tcPr>
                </a:tc>
              </a:tr>
              <a:tr h="808038">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強制接種期</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(1977-87)</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5.32</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6.17</a:t>
                      </a:r>
                    </a:p>
                  </a:txBody>
                  <a:tcPr marL="127954" marR="127954" marT="63980" marB="63980" anchor="ctr" horzOverflow="overflow">
                    <a:lnL>
                      <a:noFill/>
                    </a:lnL>
                    <a:lnR cap="flat">
                      <a:noFill/>
                    </a:lnR>
                    <a:lnT>
                      <a:noFill/>
                    </a:lnT>
                    <a:lnB>
                      <a:noFill/>
                    </a:lnB>
                    <a:lnTlToBr>
                      <a:noFill/>
                    </a:lnTlToBr>
                    <a:lnBlToTr>
                      <a:noFill/>
                    </a:lnBlToTr>
                    <a:noFill/>
                  </a:tcPr>
                </a:tc>
              </a:tr>
              <a:tr h="809625">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意向配慮期</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(1988-94)</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4.16</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3.10</a:t>
                      </a:r>
                    </a:p>
                  </a:txBody>
                  <a:tcPr marL="127954" marR="127954" marT="63980" marB="63980" anchor="ctr" horzOverflow="overflow">
                    <a:lnL>
                      <a:noFill/>
                    </a:lnL>
                    <a:lnR cap="flat">
                      <a:noFill/>
                    </a:lnR>
                    <a:lnT>
                      <a:noFill/>
                    </a:lnT>
                    <a:lnB>
                      <a:noFill/>
                    </a:lnB>
                    <a:lnTlToBr>
                      <a:noFill/>
                    </a:lnTlToBr>
                    <a:lnBlToTr>
                      <a:noFill/>
                    </a:lnBlToTr>
                    <a:noFill/>
                  </a:tcPr>
                </a:tc>
              </a:tr>
              <a:tr h="809625">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任意接種期</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(1995-2001)</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15.74</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9.42</a:t>
                      </a:r>
                    </a:p>
                  </a:txBody>
                  <a:tcPr marL="127954" marR="127954" marT="63980" marB="63980" anchor="ctr" horzOverflow="overflow">
                    <a:lnL>
                      <a:noFill/>
                    </a:lnL>
                    <a:lnR cap="flat">
                      <a:noFill/>
                    </a:lnR>
                    <a:lnT>
                      <a:noFill/>
                    </a:lnT>
                    <a:lnB>
                      <a:noFill/>
                    </a:lnB>
                    <a:lnTlToBr>
                      <a:noFill/>
                    </a:lnTlToBr>
                    <a:lnBlToTr>
                      <a:noFill/>
                    </a:lnBlToTr>
                    <a:noFill/>
                  </a:tcPr>
                </a:tc>
              </a:tr>
              <a:tr h="808038">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高齢者接種期</a:t>
                      </a: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(2002-08)</a:t>
                      </a:r>
                    </a:p>
                  </a:txBody>
                  <a:tcPr marL="127954" marR="127954" marT="63980" marB="63980"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3.74</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2.04</a:t>
                      </a:r>
                    </a:p>
                  </a:txBody>
                  <a:tcPr marL="127954" marR="127954" marT="63980" marB="63980"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8302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全期間</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10.52</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14.92</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838690" name="Text Box 34"/>
          <p:cNvSpPr txBox="1">
            <a:spLocks noChangeArrowheads="1"/>
          </p:cNvSpPr>
          <p:nvPr/>
        </p:nvSpPr>
        <p:spPr bwMode="auto">
          <a:xfrm>
            <a:off x="2138363" y="8539163"/>
            <a:ext cx="8755062" cy="889000"/>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b="1">
                <a:effectLst>
                  <a:outerShdw blurRad="38100" dist="38100" dir="2700000" algn="tl">
                    <a:srgbClr val="FFFFFF"/>
                  </a:outerShdw>
                </a:effectLst>
              </a:rPr>
              <a:t>（粗死亡率は，年齢ごとに算出した超過死亡の総計を用いた</a:t>
            </a:r>
          </a:p>
          <a:p>
            <a:pPr defTabSz="1279525">
              <a:defRPr/>
            </a:pPr>
            <a:r>
              <a:rPr lang="ja-JP" altLang="en-US" b="1">
                <a:effectLst>
                  <a:outerShdw blurRad="38100" dist="38100" dir="2700000" algn="tl">
                    <a:srgbClr val="FFFFFF"/>
                  </a:outerShdw>
                </a:effectLst>
              </a:rPr>
              <a:t>　昭和</a:t>
            </a:r>
            <a:r>
              <a:rPr lang="en-US" altLang="ja-JP" b="1">
                <a:effectLst>
                  <a:outerShdw blurRad="38100" dist="38100" dir="2700000" algn="tl">
                    <a:srgbClr val="FFFFFF"/>
                  </a:outerShdw>
                </a:effectLst>
              </a:rPr>
              <a:t>60</a:t>
            </a:r>
            <a:r>
              <a:rPr lang="ja-JP" altLang="en-US" b="1">
                <a:effectLst>
                  <a:outerShdw blurRad="38100" dist="38100" dir="2700000" algn="tl">
                    <a:srgbClr val="FFFFFF"/>
                  </a:outerShdw>
                </a:effectLst>
              </a:rPr>
              <a:t>年モデル人口により年齢調整した後，時期ごとに平均）</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ChangeArrowheads="1"/>
          </p:cNvSpPr>
          <p:nvPr>
            <p:ph type="title"/>
          </p:nvPr>
        </p:nvSpPr>
        <p:spPr>
          <a:xfrm>
            <a:off x="0" y="868363"/>
            <a:ext cx="12347575" cy="989012"/>
          </a:xfrm>
        </p:spPr>
        <p:txBody>
          <a:bodyPr/>
          <a:lstStyle/>
          <a:p>
            <a:pPr eaLnBrk="1" hangingPunct="1">
              <a:defRPr/>
            </a:pPr>
            <a:r>
              <a:rPr lang="ja-JP" altLang="en-US" sz="5600" dirty="0" smtClean="0"/>
              <a:t>インフルエンザ流行月判定基準による</a:t>
            </a:r>
            <a:br>
              <a:rPr lang="ja-JP" altLang="en-US" sz="5600" dirty="0" smtClean="0"/>
            </a:br>
            <a:r>
              <a:rPr lang="ja-JP" altLang="en-US" sz="5600" dirty="0" smtClean="0"/>
              <a:t>年齢調整超過死亡率</a:t>
            </a:r>
          </a:p>
        </p:txBody>
      </p:sp>
      <p:sp>
        <p:nvSpPr>
          <p:cNvPr id="840738" name="Text Box 34"/>
          <p:cNvSpPr txBox="1">
            <a:spLocks noChangeArrowheads="1"/>
          </p:cNvSpPr>
          <p:nvPr/>
        </p:nvSpPr>
        <p:spPr bwMode="auto">
          <a:xfrm>
            <a:off x="2138363" y="8539163"/>
            <a:ext cx="8755062" cy="889000"/>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b="1">
                <a:effectLst>
                  <a:outerShdw blurRad="38100" dist="38100" dir="2700000" algn="tl">
                    <a:srgbClr val="FFFFFF"/>
                  </a:outerShdw>
                </a:effectLst>
              </a:rPr>
              <a:t>（粗死亡率は，年齢ごとに算出した超過死亡の総計を用いた</a:t>
            </a:r>
          </a:p>
          <a:p>
            <a:pPr defTabSz="1279525">
              <a:defRPr/>
            </a:pPr>
            <a:r>
              <a:rPr lang="ja-JP" altLang="en-US" b="1">
                <a:effectLst>
                  <a:outerShdw blurRad="38100" dist="38100" dir="2700000" algn="tl">
                    <a:srgbClr val="FFFFFF"/>
                  </a:outerShdw>
                </a:effectLst>
              </a:rPr>
              <a:t>　昭和</a:t>
            </a:r>
            <a:r>
              <a:rPr lang="en-US" altLang="ja-JP" b="1">
                <a:effectLst>
                  <a:outerShdw blurRad="38100" dist="38100" dir="2700000" algn="tl">
                    <a:srgbClr val="FFFFFF"/>
                  </a:outerShdw>
                </a:effectLst>
              </a:rPr>
              <a:t>60</a:t>
            </a:r>
            <a:r>
              <a:rPr lang="ja-JP" altLang="en-US" b="1">
                <a:effectLst>
                  <a:outerShdw blurRad="38100" dist="38100" dir="2700000" algn="tl">
                    <a:srgbClr val="FFFFFF"/>
                  </a:outerShdw>
                </a:effectLst>
              </a:rPr>
              <a:t>年モデル人口により年齢調整した後，時期ごとに平均）</a:t>
            </a:r>
          </a:p>
        </p:txBody>
      </p:sp>
      <p:graphicFrame>
        <p:nvGraphicFramePr>
          <p:cNvPr id="840839" name="Group 135"/>
          <p:cNvGraphicFramePr>
            <a:graphicFrameLocks noGrp="1"/>
          </p:cNvGraphicFramePr>
          <p:nvPr>
            <p:ph type="tbl" idx="1"/>
          </p:nvPr>
        </p:nvGraphicFramePr>
        <p:xfrm>
          <a:off x="639763" y="2239963"/>
          <a:ext cx="11522075" cy="6096000"/>
        </p:xfrm>
        <a:graphic>
          <a:graphicData uri="http://schemas.openxmlformats.org/drawingml/2006/table">
            <a:tbl>
              <a:tblPr/>
              <a:tblGrid>
                <a:gridCol w="3744912"/>
                <a:gridCol w="2851150"/>
                <a:gridCol w="2371725"/>
                <a:gridCol w="2554288"/>
              </a:tblGrid>
              <a:tr h="97631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判定基準</a:t>
                      </a:r>
                    </a:p>
                  </a:txBody>
                  <a:tcPr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1952</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74</a:t>
                      </a:r>
                    </a:p>
                    <a:p>
                      <a:pPr marL="0" marR="0" lvl="0" indent="0" algn="r" defTabSz="914400" rtl="0" eaLnBrk="0" fontAlgn="base" latinLnBrk="0" hangingPunct="0">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1975</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2009</a:t>
                      </a:r>
                    </a:p>
                  </a:txBody>
                  <a:tcPr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≧0.9</a:t>
                      </a:r>
                      <a:endPar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≧0.9</a:t>
                      </a:r>
                      <a:endPar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≧2.5</a:t>
                      </a:r>
                      <a:endPar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p>
                      <a:pPr marL="0" marR="0" lvl="0" indent="0" algn="ctr" defTabSz="914400" rtl="0" eaLnBrk="0" fontAlgn="base" latinLnBrk="0" hangingPunct="0">
                        <a:lnSpc>
                          <a:spcPct val="100000"/>
                        </a:lnSpc>
                        <a:spcBef>
                          <a:spcPct val="0"/>
                        </a:spcBef>
                        <a:spcAft>
                          <a:spcPct val="0"/>
                        </a:spcAft>
                        <a:buClrTx/>
                        <a:buSzTx/>
                        <a:buFontTx/>
                        <a:buNone/>
                        <a:tabLst/>
                      </a:pP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≧2.5</a:t>
                      </a:r>
                      <a:endPar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842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勧奨接種前</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(1952-53</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61-62)</a:t>
                      </a:r>
                    </a:p>
                  </a:txBody>
                  <a:tcPr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49.39</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42.47</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6842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勧奨接種期</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(1962-63</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75-76)</a:t>
                      </a:r>
                    </a:p>
                  </a:txBody>
                  <a:tcPr anchor="ctr" horzOverflow="overflow">
                    <a:lnL cap="flat">
                      <a:noFill/>
                    </a:lnL>
                    <a:lnR>
                      <a:noFill/>
                    </a:lnR>
                    <a:lnT>
                      <a:noFill/>
                    </a:lnT>
                    <a:lnB>
                      <a:noFill/>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24.55</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19.36</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a:noFill/>
                    </a:lnT>
                    <a:lnB>
                      <a:noFill/>
                    </a:lnB>
                    <a:lnTlToBr>
                      <a:noFill/>
                    </a:lnTlToBr>
                    <a:lnBlToTr>
                      <a:noFill/>
                    </a:lnBlToTr>
                    <a:noFill/>
                  </a:tcPr>
                </a:tc>
              </a:tr>
              <a:tr h="6858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強制接種期</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(1976-77</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86-87)</a:t>
                      </a:r>
                    </a:p>
                  </a:txBody>
                  <a:tcPr anchor="ctr" horzOverflow="overflow">
                    <a:lnL cap="flat">
                      <a:noFill/>
                    </a:lnL>
                    <a:lnR>
                      <a:noFill/>
                    </a:lnR>
                    <a:lnT>
                      <a:noFill/>
                    </a:lnT>
                    <a:lnB>
                      <a:noFill/>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6.17</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3.70</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a:noFill/>
                    </a:lnT>
                    <a:lnB>
                      <a:noFill/>
                    </a:lnB>
                    <a:lnTlToBr>
                      <a:noFill/>
                    </a:lnTlToBr>
                    <a:lnBlToTr>
                      <a:noFill/>
                    </a:lnBlToTr>
                    <a:noFill/>
                  </a:tcPr>
                </a:tc>
              </a:tr>
              <a:tr h="6842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意向配慮期</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(1987-88</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93-94)</a:t>
                      </a:r>
                    </a:p>
                  </a:txBody>
                  <a:tcPr anchor="ctr" horzOverflow="overflow">
                    <a:lnL cap="flat">
                      <a:noFill/>
                    </a:lnL>
                    <a:lnR>
                      <a:noFill/>
                    </a:lnR>
                    <a:lnT>
                      <a:noFill/>
                    </a:lnT>
                    <a:lnB>
                      <a:noFill/>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3.10</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1.21</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a:noFill/>
                    </a:lnT>
                    <a:lnB>
                      <a:noFill/>
                    </a:lnB>
                    <a:lnTlToBr>
                      <a:noFill/>
                    </a:lnTlToBr>
                    <a:lnBlToTr>
                      <a:noFill/>
                    </a:lnBlToTr>
                    <a:noFill/>
                  </a:tcPr>
                </a:tc>
              </a:tr>
              <a:tr h="684213">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任意接種期</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(1994-95</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2000-01)</a:t>
                      </a:r>
                    </a:p>
                  </a:txBody>
                  <a:tcPr anchor="ctr" horzOverflow="overflow">
                    <a:lnL cap="flat">
                      <a:noFill/>
                    </a:lnL>
                    <a:lnR>
                      <a:noFill/>
                    </a:lnR>
                    <a:lnT>
                      <a:noFill/>
                    </a:lnT>
                    <a:lnB>
                      <a:noFill/>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9.42</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7.99</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a:noFill/>
                    </a:lnT>
                    <a:lnB>
                      <a:noFill/>
                    </a:lnB>
                    <a:lnTlToBr>
                      <a:noFill/>
                    </a:lnTlToBr>
                    <a:lnBlToTr>
                      <a:noFill/>
                    </a:lnBlToTr>
                    <a:noFill/>
                  </a:tcPr>
                </a:tc>
              </a:tr>
              <a:tr h="685800">
                <a:tc grid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高齢者接種期</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(2001-02</a:t>
                      </a: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r>
                        <a:rPr kumimoji="1" lang="en-US" altLang="ja-JP"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08-09)</a:t>
                      </a:r>
                    </a:p>
                  </a:txBody>
                  <a:tcPr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2.04</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  1.49</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684213">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全期間</a:t>
                      </a:r>
                    </a:p>
                  </a:txBody>
                  <a:tcPr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17.03</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cs typeface="Times New Roman" pitchFamily="18" charset="0"/>
                        </a:rPr>
                        <a:t>13.68</a:t>
                      </a:r>
                      <a:endParaRPr kumimoji="1" lang="en-US" altLang="ja-JP" sz="40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endParaRPr>
                    </a:p>
                  </a:txBody>
                  <a:tcP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超過死亡における</a:t>
            </a:r>
            <a:r>
              <a:rPr lang="en-US" altLang="ja-JP" sz="5000" dirty="0" smtClean="0"/>
              <a:t>65</a:t>
            </a:r>
            <a:r>
              <a:rPr lang="ja-JP" altLang="en-US" sz="5000" dirty="0" smtClean="0"/>
              <a:t>歳未満の割合</a:t>
            </a:r>
            <a:r>
              <a:rPr lang="en-US" altLang="ja-JP" sz="5000" dirty="0" smtClean="0"/>
              <a:t>(</a:t>
            </a:r>
            <a:r>
              <a:rPr lang="ja-JP" altLang="en-US" sz="5000" dirty="0" smtClean="0"/>
              <a:t>％</a:t>
            </a:r>
            <a:r>
              <a:rPr lang="en-US" altLang="ja-JP" sz="5000" dirty="0" smtClean="0"/>
              <a:t>)</a:t>
            </a:r>
            <a:br>
              <a:rPr lang="en-US" altLang="ja-JP" sz="5000" dirty="0" smtClean="0"/>
            </a:br>
            <a:r>
              <a:rPr lang="ja-JP" altLang="en-US" sz="5000" dirty="0" smtClean="0"/>
              <a:t>の推移，日本，</a:t>
            </a:r>
            <a:r>
              <a:rPr lang="en-US" altLang="ja-JP" sz="5000" dirty="0" smtClean="0"/>
              <a:t>1952</a:t>
            </a:r>
            <a:r>
              <a:rPr lang="ja-JP" altLang="en-US" sz="5000" dirty="0" smtClean="0"/>
              <a:t>～</a:t>
            </a:r>
            <a:r>
              <a:rPr lang="en-US" altLang="ja-JP" sz="5000" dirty="0" smtClean="0"/>
              <a:t>2009</a:t>
            </a:r>
            <a:r>
              <a:rPr lang="ja-JP" altLang="en-US" sz="5000" dirty="0" smtClean="0"/>
              <a:t>年</a:t>
            </a:r>
          </a:p>
        </p:txBody>
      </p:sp>
      <p:graphicFrame>
        <p:nvGraphicFramePr>
          <p:cNvPr id="41986" name="Object 6"/>
          <p:cNvGraphicFramePr>
            <a:graphicFrameLocks noChangeAspect="1"/>
          </p:cNvGraphicFramePr>
          <p:nvPr>
            <p:ph idx="1"/>
          </p:nvPr>
        </p:nvGraphicFramePr>
        <p:xfrm>
          <a:off x="1527175" y="2239963"/>
          <a:ext cx="9747250" cy="6337300"/>
        </p:xfrm>
        <a:graphic>
          <a:graphicData uri="http://schemas.openxmlformats.org/presentationml/2006/ole">
            <p:oleObj spid="_x0000_s41986" name="グラフ" r:id="rId3" imgW="5391150" imgH="3505200" progId="Excel.Sheet.8">
              <p:embed/>
            </p:oleObj>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アジアかぜ流行時の</a:t>
            </a:r>
            <a:br>
              <a:rPr lang="ja-JP" altLang="en-US" sz="5000" dirty="0" smtClean="0"/>
            </a:br>
            <a:r>
              <a:rPr lang="ja-JP" altLang="en-US" sz="5000" dirty="0" smtClean="0"/>
              <a:t>超過死亡数の年齢構成，日本</a:t>
            </a:r>
          </a:p>
        </p:txBody>
      </p:sp>
      <p:graphicFrame>
        <p:nvGraphicFramePr>
          <p:cNvPr id="43010" name="Object 5"/>
          <p:cNvGraphicFramePr>
            <a:graphicFrameLocks noChangeAspect="1"/>
          </p:cNvGraphicFramePr>
          <p:nvPr>
            <p:ph idx="1"/>
          </p:nvPr>
        </p:nvGraphicFramePr>
        <p:xfrm>
          <a:off x="1681163" y="2239963"/>
          <a:ext cx="9439275" cy="6337300"/>
        </p:xfrm>
        <a:graphic>
          <a:graphicData uri="http://schemas.openxmlformats.org/presentationml/2006/ole">
            <p:oleObj spid="_x0000_s182274" name="グラフ" r:id="rId3" imgW="5391150" imgH="3619398" progId="Excel.Sheet.8">
              <p:embed/>
            </p:oleObj>
          </a:graphicData>
        </a:graphic>
      </p:graphicFrame>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香港かぜ流行時の</a:t>
            </a:r>
            <a:br>
              <a:rPr lang="ja-JP" altLang="en-US" sz="5000" dirty="0" smtClean="0"/>
            </a:br>
            <a:r>
              <a:rPr lang="ja-JP" altLang="en-US" sz="5000" dirty="0" smtClean="0"/>
              <a:t>超過死亡数の年齢構成，日本</a:t>
            </a:r>
          </a:p>
        </p:txBody>
      </p:sp>
      <p:graphicFrame>
        <p:nvGraphicFramePr>
          <p:cNvPr id="44034" name="Object 4"/>
          <p:cNvGraphicFramePr>
            <a:graphicFrameLocks noChangeAspect="1"/>
          </p:cNvGraphicFramePr>
          <p:nvPr>
            <p:ph idx="1"/>
          </p:nvPr>
        </p:nvGraphicFramePr>
        <p:xfrm>
          <a:off x="1681163" y="2239963"/>
          <a:ext cx="9439275" cy="6337300"/>
        </p:xfrm>
        <a:graphic>
          <a:graphicData uri="http://schemas.openxmlformats.org/presentationml/2006/ole">
            <p:oleObj spid="_x0000_s183298" name="グラフ" r:id="rId3" imgW="5391150" imgH="3619398" progId="Excel.Sheet.8">
              <p:embed/>
            </p:oleObj>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946" name="Rectangle 2"/>
          <p:cNvSpPr>
            <a:spLocks noGrp="1" noChangeArrowheads="1"/>
          </p:cNvSpPr>
          <p:nvPr>
            <p:ph type="title"/>
          </p:nvPr>
        </p:nvSpPr>
        <p:spPr>
          <a:xfrm>
            <a:off x="554038" y="365125"/>
            <a:ext cx="11909425" cy="1600200"/>
          </a:xfrm>
        </p:spPr>
        <p:txBody>
          <a:bodyPr/>
          <a:lstStyle/>
          <a:p>
            <a:pPr eaLnBrk="1" hangingPunct="1">
              <a:defRPr/>
            </a:pPr>
            <a:r>
              <a:rPr lang="en-US" altLang="ja-JP" sz="5600" dirty="0" smtClean="0"/>
              <a:t>Frequency of Influenza</a:t>
            </a:r>
            <a:br>
              <a:rPr lang="en-US" altLang="ja-JP" sz="5600" dirty="0" smtClean="0"/>
            </a:br>
            <a:r>
              <a:rPr lang="en-US" altLang="ja-JP" sz="5600" dirty="0" smtClean="0"/>
              <a:t>Pandemics or Epidemics, 1600-1868</a:t>
            </a:r>
          </a:p>
        </p:txBody>
      </p:sp>
      <p:sp>
        <p:nvSpPr>
          <p:cNvPr id="850947" name="Text Box 3"/>
          <p:cNvSpPr txBox="1">
            <a:spLocks noChangeArrowheads="1"/>
          </p:cNvSpPr>
          <p:nvPr/>
        </p:nvSpPr>
        <p:spPr bwMode="auto">
          <a:xfrm>
            <a:off x="2166938" y="8410575"/>
            <a:ext cx="8269287" cy="896938"/>
          </a:xfrm>
          <a:prstGeom prst="rect">
            <a:avLst/>
          </a:prstGeom>
          <a:noFill/>
          <a:ln w="9525">
            <a:noFill/>
            <a:miter lim="800000"/>
            <a:headEnd/>
            <a:tailEnd/>
          </a:ln>
          <a:effectLst/>
        </p:spPr>
        <p:txBody>
          <a:bodyPr wrap="none" lIns="128016" tIns="64008" rIns="128016" bIns="64008">
            <a:spAutoFit/>
          </a:bodyPr>
          <a:lstStyle/>
          <a:p>
            <a:pPr defTabSz="1279525">
              <a:defRPr/>
            </a:pPr>
            <a:r>
              <a:rPr lang="ja-JP" altLang="en-US" b="1">
                <a:effectLst>
                  <a:outerShdw blurRad="38100" dist="38100" dir="2700000" algn="tl">
                    <a:srgbClr val="FFFFFF"/>
                  </a:outerShdw>
                </a:effectLst>
                <a:latin typeface="ＭＳ Ｐゴシック" pitchFamily="50" charset="-128"/>
              </a:rPr>
              <a:t>富士川游．日本疾病史（東洋文庫</a:t>
            </a:r>
            <a:r>
              <a:rPr lang="en-US" altLang="ja-JP" b="1">
                <a:effectLst>
                  <a:outerShdw blurRad="38100" dist="38100" dir="2700000" algn="tl">
                    <a:srgbClr val="FFFFFF"/>
                  </a:outerShdw>
                </a:effectLst>
                <a:latin typeface="ＭＳ Ｐゴシック" pitchFamily="50" charset="-128"/>
              </a:rPr>
              <a:t>133</a:t>
            </a:r>
            <a:r>
              <a:rPr lang="ja-JP" altLang="en-US" b="1">
                <a:effectLst>
                  <a:outerShdw blurRad="38100" dist="38100" dir="2700000" algn="tl">
                    <a:srgbClr val="FFFFFF"/>
                  </a:outerShdw>
                </a:effectLst>
                <a:latin typeface="ＭＳ Ｐゴシック" pitchFamily="50" charset="-128"/>
              </a:rPr>
              <a:t>）．東京：平凡社；</a:t>
            </a:r>
            <a:r>
              <a:rPr lang="en-US" altLang="ja-JP" b="1">
                <a:effectLst>
                  <a:outerShdw blurRad="38100" dist="38100" dir="2700000" algn="tl">
                    <a:srgbClr val="FFFFFF"/>
                  </a:outerShdw>
                </a:effectLst>
                <a:latin typeface="ＭＳ Ｐゴシック" pitchFamily="50" charset="-128"/>
              </a:rPr>
              <a:t>1969</a:t>
            </a:r>
          </a:p>
          <a:p>
            <a:pPr defTabSz="1279525">
              <a:defRPr/>
            </a:pPr>
            <a:r>
              <a:rPr lang="ja-JP" altLang="en-US" b="1">
                <a:effectLst>
                  <a:outerShdw blurRad="38100" dist="38100" dir="2700000" algn="tl">
                    <a:srgbClr val="FFFFFF"/>
                  </a:outerShdw>
                </a:effectLst>
                <a:latin typeface="ＭＳ Ｐゴシック" pitchFamily="50" charset="-128"/>
              </a:rPr>
              <a:t>（初版は明治</a:t>
            </a:r>
            <a:r>
              <a:rPr lang="en-US" altLang="ja-JP" b="1">
                <a:effectLst>
                  <a:outerShdw blurRad="38100" dist="38100" dir="2700000" algn="tl">
                    <a:srgbClr val="FFFFFF"/>
                  </a:outerShdw>
                </a:effectLst>
                <a:latin typeface="ＭＳ Ｐゴシック" pitchFamily="50" charset="-128"/>
              </a:rPr>
              <a:t>45(1912)</a:t>
            </a:r>
            <a:r>
              <a:rPr lang="ja-JP" altLang="en-US" b="1">
                <a:effectLst>
                  <a:outerShdw blurRad="38100" dist="38100" dir="2700000" algn="tl">
                    <a:srgbClr val="FFFFFF"/>
                  </a:outerShdw>
                </a:effectLst>
                <a:latin typeface="ＭＳ Ｐゴシック" pitchFamily="50" charset="-128"/>
              </a:rPr>
              <a:t>年）</a:t>
            </a:r>
            <a:r>
              <a:rPr lang="en-US" altLang="ja-JP" b="1">
                <a:effectLst>
                  <a:outerShdw blurRad="38100" dist="38100" dir="2700000" algn="tl">
                    <a:srgbClr val="FFFFFF"/>
                  </a:outerShdw>
                </a:effectLst>
                <a:latin typeface="ＭＳ Ｐゴシック" pitchFamily="50" charset="-128"/>
              </a:rPr>
              <a:t>)</a:t>
            </a:r>
          </a:p>
        </p:txBody>
      </p:sp>
      <p:graphicFrame>
        <p:nvGraphicFramePr>
          <p:cNvPr id="8194" name="Object 4"/>
          <p:cNvGraphicFramePr>
            <a:graphicFrameLocks noChangeAspect="1"/>
          </p:cNvGraphicFramePr>
          <p:nvPr>
            <p:ph idx="1"/>
          </p:nvPr>
        </p:nvGraphicFramePr>
        <p:xfrm>
          <a:off x="1112838" y="2239963"/>
          <a:ext cx="10572750" cy="6337300"/>
        </p:xfrm>
        <a:graphic>
          <a:graphicData uri="http://schemas.openxmlformats.org/presentationml/2006/ole">
            <p:oleObj spid="_x0000_s150530" name="グラフ" r:id="rId3" imgW="5848350" imgH="3505200" progId="Excel.Sheet.8">
              <p:embed/>
            </p:oleObj>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2"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香港かぜ流行時，</a:t>
            </a:r>
            <a:r>
              <a:rPr lang="en-US" altLang="ja-JP" sz="5000" dirty="0" smtClean="0"/>
              <a:t>1967-68</a:t>
            </a:r>
            <a:r>
              <a:rPr lang="ja-JP" altLang="en-US" sz="5000" dirty="0" smtClean="0"/>
              <a:t>年の年齢階級別超過死亡に対する死亡率の比</a:t>
            </a:r>
          </a:p>
        </p:txBody>
      </p:sp>
      <p:graphicFrame>
        <p:nvGraphicFramePr>
          <p:cNvPr id="5" name="Chart 1"/>
          <p:cNvGraphicFramePr>
            <a:graphicFrameLocks/>
          </p:cNvGraphicFramePr>
          <p:nvPr/>
        </p:nvGraphicFramePr>
        <p:xfrm>
          <a:off x="2114520" y="2085956"/>
          <a:ext cx="8858312" cy="614366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6"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予防接種に関する時期別にみた</a:t>
            </a:r>
            <a:br>
              <a:rPr lang="ja-JP" altLang="en-US" sz="5000" dirty="0" smtClean="0"/>
            </a:br>
            <a:r>
              <a:rPr lang="ja-JP" altLang="en-US" sz="5000" dirty="0" smtClean="0"/>
              <a:t>粗および年齢調整超過死亡率</a:t>
            </a:r>
          </a:p>
        </p:txBody>
      </p:sp>
      <p:graphicFrame>
        <p:nvGraphicFramePr>
          <p:cNvPr id="45058" name="Object 8"/>
          <p:cNvGraphicFramePr>
            <a:graphicFrameLocks noChangeAspect="1"/>
          </p:cNvGraphicFramePr>
          <p:nvPr>
            <p:ph idx="1"/>
          </p:nvPr>
        </p:nvGraphicFramePr>
        <p:xfrm>
          <a:off x="1527175" y="2239963"/>
          <a:ext cx="9747250" cy="6337300"/>
        </p:xfrm>
        <a:graphic>
          <a:graphicData uri="http://schemas.openxmlformats.org/presentationml/2006/ole">
            <p:oleObj spid="_x0000_s45058" name="グラフ" r:id="rId3" imgW="5391150" imgH="3505200" progId="Excel.Sheet.8">
              <p:embed/>
            </p:oleObj>
          </a:graphicData>
        </a:graphic>
      </p:graphicFrame>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0" y="868363"/>
            <a:ext cx="12347575" cy="989012"/>
          </a:xfrm>
        </p:spPr>
        <p:txBody>
          <a:bodyPr/>
          <a:lstStyle/>
          <a:p>
            <a:pPr eaLnBrk="1" hangingPunct="1">
              <a:defRPr/>
            </a:pPr>
            <a:r>
              <a:rPr lang="ja-JP" altLang="en-US" sz="5600" dirty="0" smtClean="0"/>
              <a:t>わが国予防接種の時期別にみた</a:t>
            </a:r>
            <a:br>
              <a:rPr lang="ja-JP" altLang="en-US" sz="5600" dirty="0" smtClean="0"/>
            </a:br>
            <a:r>
              <a:rPr lang="ja-JP" altLang="en-US" sz="5600" dirty="0" smtClean="0"/>
              <a:t>年齢調整平均超過死亡率</a:t>
            </a:r>
            <a:r>
              <a:rPr lang="en-US" altLang="ja-JP" sz="5600" dirty="0" smtClean="0"/>
              <a:t>(</a:t>
            </a:r>
            <a:r>
              <a:rPr lang="ja-JP" altLang="en-US" sz="5600" dirty="0" smtClean="0"/>
              <a:t>対</a:t>
            </a:r>
            <a:r>
              <a:rPr lang="en-US" altLang="ja-JP" sz="5600" dirty="0" smtClean="0"/>
              <a:t>10</a:t>
            </a:r>
            <a:r>
              <a:rPr lang="ja-JP" altLang="en-US" sz="5600" dirty="0" smtClean="0"/>
              <a:t>万人</a:t>
            </a:r>
            <a:r>
              <a:rPr lang="en-US" altLang="ja-JP" sz="5600" dirty="0" smtClean="0"/>
              <a:t>)</a:t>
            </a:r>
          </a:p>
        </p:txBody>
      </p:sp>
      <p:sp>
        <p:nvSpPr>
          <p:cNvPr id="791586" name="Text Box 34"/>
          <p:cNvSpPr txBox="1">
            <a:spLocks noChangeArrowheads="1"/>
          </p:cNvSpPr>
          <p:nvPr/>
        </p:nvSpPr>
        <p:spPr bwMode="auto">
          <a:xfrm>
            <a:off x="1000125" y="8688388"/>
            <a:ext cx="11018838" cy="614362"/>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a:effectLst>
                  <a:outerShdw blurRad="38100" dist="38100" dir="2700000" algn="tl">
                    <a:srgbClr val="FFFFFF"/>
                  </a:outerShdw>
                </a:effectLst>
                <a:latin typeface="ＭＳ Ｐゴシック" pitchFamily="50" charset="-128"/>
              </a:rPr>
              <a:t>（昭和</a:t>
            </a:r>
            <a:r>
              <a:rPr lang="en-US" altLang="ja-JP" sz="3200" b="1">
                <a:effectLst>
                  <a:outerShdw blurRad="38100" dist="38100" dir="2700000" algn="tl">
                    <a:srgbClr val="FFFFFF"/>
                  </a:outerShdw>
                </a:effectLst>
                <a:latin typeface="ＭＳ Ｐゴシック" pitchFamily="50" charset="-128"/>
              </a:rPr>
              <a:t>60</a:t>
            </a:r>
            <a:r>
              <a:rPr lang="ja-JP" altLang="en-US" sz="3200" b="1">
                <a:effectLst>
                  <a:outerShdw blurRad="38100" dist="38100" dir="2700000" algn="tl">
                    <a:srgbClr val="FFFFFF"/>
                  </a:outerShdw>
                </a:effectLst>
                <a:latin typeface="ＭＳ Ｐゴシック" pitchFamily="50" charset="-128"/>
              </a:rPr>
              <a:t>年モデル人口により年齢調整した後，時期ごとに平均）</a:t>
            </a:r>
          </a:p>
        </p:txBody>
      </p:sp>
      <p:graphicFrame>
        <p:nvGraphicFramePr>
          <p:cNvPr id="791802" name="Group 250"/>
          <p:cNvGraphicFramePr>
            <a:graphicFrameLocks noGrp="1"/>
          </p:cNvGraphicFramePr>
          <p:nvPr>
            <p:ph type="tbl" idx="1"/>
          </p:nvPr>
        </p:nvGraphicFramePr>
        <p:xfrm>
          <a:off x="250825" y="2239963"/>
          <a:ext cx="12115800" cy="6451646"/>
        </p:xfrm>
        <a:graphic>
          <a:graphicData uri="http://schemas.openxmlformats.org/drawingml/2006/table">
            <a:tbl>
              <a:tblPr/>
              <a:tblGrid>
                <a:gridCol w="2909888"/>
                <a:gridCol w="1627187"/>
                <a:gridCol w="1630363"/>
                <a:gridCol w="1411287"/>
                <a:gridCol w="1411288"/>
                <a:gridCol w="1565275"/>
                <a:gridCol w="1560512"/>
              </a:tblGrid>
              <a:tr h="4111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a:t>
                      </a:r>
                      <a:r>
                        <a:rPr kumimoji="1" lang="ja-JP" altLang="en-US"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万人</a:t>
                      </a:r>
                      <a:r>
                        <a:rPr kumimoji="1" lang="en-US" altLang="ja-JP" sz="34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5-14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15-34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35-64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65-</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合計</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9450">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勧奨接種前</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1.047</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0.155</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0.49</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4.69</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36.09</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42.47</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8302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0.022</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0.09</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2.34</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17.52</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19.97</a:t>
                      </a:r>
                    </a:p>
                  </a:txBody>
                  <a:tcPr marL="127954" marR="127954" marT="63980" marB="63980" anchor="ctr" horzOverflow="overflow">
                    <a:lnL>
                      <a:noFill/>
                    </a:lnL>
                    <a:lnR cap="flat">
                      <a:noFill/>
                    </a:lnR>
                    <a:lnT>
                      <a:noFill/>
                    </a:lnT>
                    <a:lnB>
                      <a:noFill/>
                    </a:lnB>
                    <a:lnTlToBr>
                      <a:noFill/>
                    </a:lnTlToBr>
                    <a:lnBlToTr>
                      <a:noFill/>
                    </a:lnBlToTr>
                    <a:noFill/>
                  </a:tcPr>
                </a:tc>
              </a:tr>
              <a:tr h="679450">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強制接種期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0.003</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0.02</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0.54</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5.60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6.17</a:t>
                      </a:r>
                    </a:p>
                  </a:txBody>
                  <a:tcPr marL="127954" marR="127954" marT="63980" marB="63980" anchor="ctr" horzOverflow="overflow">
                    <a:lnL>
                      <a:noFill/>
                    </a:lnL>
                    <a:lnR cap="flat">
                      <a:noFill/>
                    </a:lnR>
                    <a:lnT>
                      <a:noFill/>
                    </a:lnT>
                    <a:lnB>
                      <a:noFill/>
                    </a:lnB>
                    <a:lnTlToBr>
                      <a:noFill/>
                    </a:lnTlToBr>
                    <a:lnBlToTr>
                      <a:noFill/>
                    </a:lnBlToTr>
                    <a:noFill/>
                  </a:tcPr>
                </a:tc>
              </a:tr>
              <a:tr h="6778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意向配慮期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0.011</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0.006</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0.20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2.89</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3.10</a:t>
                      </a:r>
                    </a:p>
                  </a:txBody>
                  <a:tcPr marL="127954" marR="127954" marT="63980" marB="63980" anchor="ctr" horzOverflow="overflow">
                    <a:lnL>
                      <a:noFill/>
                    </a:lnL>
                    <a:lnR cap="flat">
                      <a:noFill/>
                    </a:lnR>
                    <a:lnT>
                      <a:noFill/>
                    </a:lnT>
                    <a:lnB>
                      <a:noFill/>
                    </a:lnB>
                    <a:lnTlToBr>
                      <a:noFill/>
                    </a:lnTlToBr>
                    <a:lnBlToTr>
                      <a:noFill/>
                    </a:lnBlToTr>
                    <a:noFill/>
                  </a:tcPr>
                </a:tc>
              </a:tr>
              <a:tr h="4111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任意接種期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0.103</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0.053</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0.10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1.25</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7.92</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9.42</a:t>
                      </a:r>
                    </a:p>
                  </a:txBody>
                  <a:tcPr marL="127954" marR="127954" marT="63980" marB="63980" anchor="ctr" horzOverflow="overflow">
                    <a:lnL>
                      <a:noFill/>
                    </a:lnL>
                    <a:lnR cap="flat">
                      <a:noFill/>
                    </a:lnR>
                    <a:lnT>
                      <a:noFill/>
                    </a:lnT>
                    <a:lnB>
                      <a:noFill/>
                    </a:lnB>
                    <a:lnTlToBr>
                      <a:noFill/>
                    </a:lnTlToBr>
                    <a:lnBlToTr>
                      <a:noFill/>
                    </a:lnBlToTr>
                    <a:noFill/>
                  </a:tcPr>
                </a:tc>
              </a:tr>
              <a:tr h="577850">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高齢者接種期</a:t>
                      </a:r>
                    </a:p>
                  </a:txBody>
                  <a:tcPr marL="127954" marR="127954" marT="63980" marB="63980"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0.012</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0.016</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0.07</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0.67</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1.27</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2.04</a:t>
                      </a:r>
                    </a:p>
                  </a:txBody>
                  <a:tcPr marL="127954" marR="127954" marT="63980" marB="63980"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8302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全期間</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dirty="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0.199</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0.043</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0.13</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1.77</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12.77</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14.92</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50" name="Rectangle 2"/>
          <p:cNvSpPr>
            <a:spLocks noGrp="1" noChangeArrowheads="1"/>
          </p:cNvSpPr>
          <p:nvPr>
            <p:ph type="title"/>
          </p:nvPr>
        </p:nvSpPr>
        <p:spPr>
          <a:xfrm>
            <a:off x="0" y="868363"/>
            <a:ext cx="12347575" cy="989012"/>
          </a:xfrm>
        </p:spPr>
        <p:txBody>
          <a:bodyPr/>
          <a:lstStyle/>
          <a:p>
            <a:pPr eaLnBrk="1" hangingPunct="1">
              <a:defRPr/>
            </a:pPr>
            <a:r>
              <a:rPr lang="ja-JP" altLang="en-US" sz="5600" dirty="0" smtClean="0"/>
              <a:t>わが国予防接種の時期別にみた</a:t>
            </a:r>
            <a:br>
              <a:rPr lang="ja-JP" altLang="en-US" sz="5600" dirty="0" smtClean="0"/>
            </a:br>
            <a:r>
              <a:rPr lang="ja-JP" altLang="en-US" sz="5600" dirty="0" smtClean="0"/>
              <a:t>年齢調整平均超過死亡率の構成割合</a:t>
            </a:r>
          </a:p>
        </p:txBody>
      </p:sp>
      <p:sp>
        <p:nvSpPr>
          <p:cNvPr id="821251" name="Text Box 3"/>
          <p:cNvSpPr txBox="1">
            <a:spLocks noChangeArrowheads="1"/>
          </p:cNvSpPr>
          <p:nvPr/>
        </p:nvSpPr>
        <p:spPr bwMode="auto">
          <a:xfrm>
            <a:off x="1460500" y="9088438"/>
            <a:ext cx="10191750" cy="508000"/>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b="1">
                <a:effectLst>
                  <a:outerShdw blurRad="38100" dist="38100" dir="2700000" algn="tl">
                    <a:srgbClr val="FFFFFF"/>
                  </a:outerShdw>
                </a:effectLst>
              </a:rPr>
              <a:t>（割合は％，昭和</a:t>
            </a:r>
            <a:r>
              <a:rPr lang="en-US" altLang="ja-JP" b="1">
                <a:effectLst>
                  <a:outerShdw blurRad="38100" dist="38100" dir="2700000" algn="tl">
                    <a:srgbClr val="FFFFFF"/>
                  </a:outerShdw>
                </a:effectLst>
              </a:rPr>
              <a:t>60</a:t>
            </a:r>
            <a:r>
              <a:rPr lang="ja-JP" altLang="en-US" b="1">
                <a:effectLst>
                  <a:outerShdw blurRad="38100" dist="38100" dir="2700000" algn="tl">
                    <a:srgbClr val="FFFFFF"/>
                  </a:outerShdw>
                </a:effectLst>
              </a:rPr>
              <a:t>年モデル人口により年齢調整した後，時期ごとに平均）</a:t>
            </a:r>
          </a:p>
        </p:txBody>
      </p:sp>
      <p:graphicFrame>
        <p:nvGraphicFramePr>
          <p:cNvPr id="821321" name="Group 73"/>
          <p:cNvGraphicFramePr>
            <a:graphicFrameLocks noGrp="1"/>
          </p:cNvGraphicFramePr>
          <p:nvPr>
            <p:ph type="tbl" idx="1"/>
          </p:nvPr>
        </p:nvGraphicFramePr>
        <p:xfrm>
          <a:off x="639763" y="2239963"/>
          <a:ext cx="11522075" cy="6928509"/>
        </p:xfrm>
        <a:graphic>
          <a:graphicData uri="http://schemas.openxmlformats.org/drawingml/2006/table">
            <a:tbl>
              <a:tblPr/>
              <a:tblGrid>
                <a:gridCol w="3059112"/>
                <a:gridCol w="1408113"/>
                <a:gridCol w="1411287"/>
                <a:gridCol w="1411288"/>
                <a:gridCol w="1411287"/>
                <a:gridCol w="1409700"/>
                <a:gridCol w="1411288"/>
              </a:tblGrid>
              <a:tr h="4111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年齢階級</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5-14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15-34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35-64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65-</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合計</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9445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勧奨接種前</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2.5</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1.2</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11.0</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85.0</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1" lang="en-US" altLang="ja-JP" sz="39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100</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949325">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勧奨接種期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0.1</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0.5</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11.7</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87.7</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1" lang="en-US" altLang="ja-JP" sz="39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100</a:t>
                      </a:r>
                    </a:p>
                  </a:txBody>
                  <a:tcPr marL="127954" marR="127954" marT="63980" marB="63980" anchor="ctr" horzOverflow="overflow">
                    <a:lnL>
                      <a:noFill/>
                    </a:lnL>
                    <a:lnR cap="flat">
                      <a:noFill/>
                    </a:lnR>
                    <a:lnT>
                      <a:noFill/>
                    </a:lnT>
                    <a:lnB>
                      <a:noFill/>
                    </a:lnB>
                    <a:lnTlToBr>
                      <a:noFill/>
                    </a:lnTlToBr>
                    <a:lnBlToTr>
                      <a:noFill/>
                    </a:lnBlToTr>
                    <a:noFill/>
                  </a:tcPr>
                </a:tc>
              </a:tr>
              <a:tr h="95091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強制接種期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0.1</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0.3</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8.8</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90.8</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1" lang="en-US" altLang="ja-JP" sz="39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100</a:t>
                      </a:r>
                    </a:p>
                  </a:txBody>
                  <a:tcPr marL="127954" marR="127954" marT="63980" marB="63980" anchor="ctr" horzOverflow="overflow">
                    <a:lnL>
                      <a:noFill/>
                    </a:lnL>
                    <a:lnR cap="flat">
                      <a:noFill/>
                    </a:lnR>
                    <a:lnT>
                      <a:noFill/>
                    </a:lnT>
                    <a:lnB>
                      <a:noFill/>
                    </a:lnB>
                    <a:lnTlToBr>
                      <a:noFill/>
                    </a:lnTlToBr>
                    <a:lnBlToTr>
                      <a:noFill/>
                    </a:lnBlToTr>
                    <a:noFill/>
                  </a:tcPr>
                </a:tc>
              </a:tr>
              <a:tr h="949325">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意向配慮期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0.3</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0.2</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6.4</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93.1</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1" lang="en-US" altLang="ja-JP" sz="39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100</a:t>
                      </a:r>
                    </a:p>
                  </a:txBody>
                  <a:tcPr marL="127954" marR="127954" marT="63980" marB="63980" anchor="ctr" horzOverflow="overflow">
                    <a:lnL>
                      <a:noFill/>
                    </a:lnL>
                    <a:lnR cap="flat">
                      <a:noFill/>
                    </a:lnR>
                    <a:lnT>
                      <a:noFill/>
                    </a:lnT>
                    <a:lnB>
                      <a:noFill/>
                    </a:lnB>
                    <a:lnTlToBr>
                      <a:noFill/>
                    </a:lnTlToBr>
                    <a:lnBlToTr>
                      <a:noFill/>
                    </a:lnBlToTr>
                    <a:noFill/>
                  </a:tcPr>
                </a:tc>
              </a:tr>
              <a:tr h="4111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任意接種期</a:t>
                      </a:r>
                    </a:p>
                  </a:txBody>
                  <a:tcPr marL="127954" marR="127954" marT="63980" marB="63980" anchor="ctr" horzOverflow="overflow">
                    <a:lnL cap="flat">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1.1</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0.6</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13.3</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84.0</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1" lang="en-US" altLang="ja-JP" sz="39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100</a:t>
                      </a:r>
                    </a:p>
                  </a:txBody>
                  <a:tcPr marL="127954" marR="127954" marT="63980" marB="63980" anchor="ctr" horzOverflow="overflow">
                    <a:lnL>
                      <a:noFill/>
                    </a:lnL>
                    <a:lnR cap="flat">
                      <a:noFill/>
                    </a:lnR>
                    <a:lnT>
                      <a:noFill/>
                    </a:lnT>
                    <a:lnB>
                      <a:noFill/>
                    </a:lnB>
                    <a:lnTlToBr>
                      <a:noFill/>
                    </a:lnTlToBr>
                    <a:lnBlToTr>
                      <a:noFill/>
                    </a:lnBlToTr>
                    <a:noFill/>
                  </a:tcPr>
                </a:tc>
              </a:tr>
              <a:tr h="577850">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高齢者接種期</a:t>
                      </a:r>
                    </a:p>
                  </a:txBody>
                  <a:tcPr marL="127954" marR="127954" marT="63980" marB="63980" anchor="ct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0.6</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0.8</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3.2</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32.9</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62.5</a:t>
                      </a:r>
                    </a:p>
                  </a:txBody>
                  <a:tcPr marL="127954" marR="127954" marT="63980" marB="63980" anchor="ct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1" lang="en-US" altLang="ja-JP" sz="39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100</a:t>
                      </a:r>
                    </a:p>
                  </a:txBody>
                  <a:tcPr marL="127954" marR="127954" marT="63980" marB="63980" anchor="ct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tr>
              <a:tr h="830263">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全期間</a:t>
                      </a:r>
                    </a:p>
                  </a:txBody>
                  <a:tcPr marL="127954" marR="127954" marT="63980" marB="63980" anchor="ctr" horzOverflow="overflow">
                    <a:lnL cap="flat">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1.3</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0.3</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0.9</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11.9</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r" defTabSz="1279525" rtl="0" eaLnBrk="1" fontAlgn="base" latinLnBrk="0" hangingPunct="1">
                        <a:lnSpc>
                          <a:spcPct val="100000"/>
                        </a:lnSpc>
                        <a:spcBef>
                          <a:spcPct val="20000"/>
                        </a:spcBef>
                        <a:spcAft>
                          <a:spcPct val="0"/>
                        </a:spcAft>
                        <a:buClrTx/>
                        <a:buSzTx/>
                        <a:buFontTx/>
                        <a:buNone/>
                        <a:tabLst/>
                      </a:pPr>
                      <a:r>
                        <a:rPr kumimoji="1" lang="en-US" altLang="ja-JP" sz="46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85.6</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c>
                  <a:txBody>
                    <a:bodyPr/>
                    <a:lstStyle/>
                    <a:p>
                      <a:pPr marL="0" marR="0" lvl="0" indent="0" algn="ctr" defTabSz="1279525" rtl="0" eaLnBrk="1" fontAlgn="base" latinLnBrk="0" hangingPunct="1">
                        <a:lnSpc>
                          <a:spcPct val="100000"/>
                        </a:lnSpc>
                        <a:spcBef>
                          <a:spcPct val="0"/>
                        </a:spcBef>
                        <a:spcAft>
                          <a:spcPct val="0"/>
                        </a:spcAft>
                        <a:buClrTx/>
                        <a:buSzTx/>
                        <a:buFontTx/>
                        <a:buNone/>
                        <a:tabLst/>
                      </a:pPr>
                      <a:r>
                        <a:rPr kumimoji="1" lang="en-US" altLang="ja-JP" sz="3900" b="1" i="0" u="none" strike="noStrike" cap="none" normalizeH="0" baseline="0" smtClean="0">
                          <a:ln>
                            <a:noFill/>
                          </a:ln>
                          <a:solidFill>
                            <a:schemeClr val="tx1"/>
                          </a:solidFill>
                          <a:effectLst>
                            <a:outerShdw blurRad="38100" dist="38100" dir="2700000" algn="tl">
                              <a:srgbClr val="FFFFFF"/>
                            </a:outerShdw>
                          </a:effectLst>
                          <a:latin typeface="ＭＳ Ｐゴシック" pitchFamily="50" charset="-128"/>
                          <a:ea typeface="ＭＳ Ｐゴシック" pitchFamily="50" charset="-128"/>
                        </a:rPr>
                        <a:t>100</a:t>
                      </a:r>
                    </a:p>
                  </a:txBody>
                  <a:tcPr marL="127954" marR="127954" marT="63980" marB="63980" anchor="ctr" horzOverflow="overflow">
                    <a:lnL>
                      <a:noFill/>
                    </a:lnL>
                    <a:lnR cap="flat">
                      <a:noFill/>
                    </a:lnR>
                    <a:lnT w="12700" cap="flat" cmpd="sng" algn="ctr">
                      <a:solidFill>
                        <a:srgbClr val="000000"/>
                      </a:solidFill>
                      <a:prstDash val="solid"/>
                      <a:round/>
                      <a:headEnd type="none" w="med" len="med"/>
                      <a:tailEnd type="none" w="med" len="med"/>
                    </a:lnT>
                    <a:lnB cap="flat">
                      <a:noFill/>
                    </a:lnB>
                    <a:lnTlToBr>
                      <a:noFill/>
                    </a:lnTlToBr>
                    <a:lnBlToTr>
                      <a:noFill/>
                    </a:lnBlToTr>
                    <a:noFill/>
                  </a:tcPr>
                </a:tc>
              </a:tr>
            </a:tbl>
          </a:graphicData>
        </a:graphic>
      </p:graphicFrame>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日本，強制接種期を</a:t>
            </a:r>
            <a:r>
              <a:rPr lang="en-US" altLang="ja-JP" sz="5000" dirty="0" smtClean="0"/>
              <a:t>1</a:t>
            </a:r>
            <a:r>
              <a:rPr lang="ja-JP" altLang="en-US" sz="5000" dirty="0" smtClean="0"/>
              <a:t>とした場合の</a:t>
            </a:r>
            <a:br>
              <a:rPr lang="ja-JP" altLang="en-US" sz="5000" dirty="0" smtClean="0"/>
            </a:br>
            <a:r>
              <a:rPr lang="ja-JP" altLang="en-US" sz="5000" dirty="0" smtClean="0"/>
              <a:t>年平均年齢調整超過死亡率</a:t>
            </a:r>
          </a:p>
        </p:txBody>
      </p:sp>
      <p:sp>
        <p:nvSpPr>
          <p:cNvPr id="808963" name="Text Box 3"/>
          <p:cNvSpPr txBox="1">
            <a:spLocks noChangeArrowheads="1"/>
          </p:cNvSpPr>
          <p:nvPr/>
        </p:nvSpPr>
        <p:spPr bwMode="auto">
          <a:xfrm>
            <a:off x="1216025" y="8688388"/>
            <a:ext cx="10510838" cy="614362"/>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a:effectLst>
                  <a:outerShdw blurRad="38100" dist="38100" dir="2700000" algn="tl">
                    <a:srgbClr val="FFFFFF"/>
                  </a:outerShdw>
                </a:effectLst>
                <a:latin typeface="ＭＳ Ｐゴシック" pitchFamily="50" charset="-128"/>
              </a:rPr>
              <a:t>（</a:t>
            </a:r>
            <a:r>
              <a:rPr lang="en-US" altLang="ja-JP" sz="3200" b="1">
                <a:effectLst>
                  <a:outerShdw blurRad="38100" dist="38100" dir="2700000" algn="tl">
                    <a:srgbClr val="FFFFFF"/>
                  </a:outerShdw>
                </a:effectLst>
                <a:latin typeface="ＭＳ Ｐゴシック" pitchFamily="50" charset="-128"/>
              </a:rPr>
              <a:t>0-4</a:t>
            </a:r>
            <a:r>
              <a:rPr lang="ja-JP" altLang="en-US" sz="3200" b="1">
                <a:effectLst>
                  <a:outerShdw blurRad="38100" dist="38100" dir="2700000" algn="tl">
                    <a:srgbClr val="FFFFFF"/>
                  </a:outerShdw>
                </a:effectLst>
                <a:latin typeface="ＭＳ Ｐゴシック" pitchFamily="50" charset="-128"/>
              </a:rPr>
              <a:t>歳は強制接種期の死亡率が</a:t>
            </a:r>
            <a:r>
              <a:rPr lang="en-US" altLang="ja-JP" sz="3200" b="1">
                <a:effectLst>
                  <a:outerShdw blurRad="38100" dist="38100" dir="2700000" algn="tl">
                    <a:srgbClr val="FFFFFF"/>
                  </a:outerShdw>
                </a:effectLst>
                <a:latin typeface="ＭＳ Ｐゴシック" pitchFamily="50" charset="-128"/>
              </a:rPr>
              <a:t>0</a:t>
            </a:r>
            <a:r>
              <a:rPr lang="ja-JP" altLang="en-US" sz="3200" b="1">
                <a:effectLst>
                  <a:outerShdw blurRad="38100" dist="38100" dir="2700000" algn="tl">
                    <a:srgbClr val="FFFFFF"/>
                  </a:outerShdw>
                </a:effectLst>
                <a:latin typeface="ＭＳ Ｐゴシック" pitchFamily="50" charset="-128"/>
              </a:rPr>
              <a:t>であったため，算出せず）</a:t>
            </a:r>
          </a:p>
        </p:txBody>
      </p:sp>
      <p:graphicFrame>
        <p:nvGraphicFramePr>
          <p:cNvPr id="46082" name="Object 9"/>
          <p:cNvGraphicFramePr>
            <a:graphicFrameLocks noChangeAspect="1"/>
          </p:cNvGraphicFramePr>
          <p:nvPr>
            <p:ph idx="1"/>
          </p:nvPr>
        </p:nvGraphicFramePr>
        <p:xfrm>
          <a:off x="1112838" y="2239963"/>
          <a:ext cx="10574337" cy="6337300"/>
        </p:xfrm>
        <a:graphic>
          <a:graphicData uri="http://schemas.openxmlformats.org/presentationml/2006/ole">
            <p:oleObj spid="_x0000_s46082" name="グラフ" r:id="rId3" imgW="5848350" imgH="3505200" progId="Excel.Sheet.8">
              <p:embed/>
            </p:oleObj>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6"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日本，強制接種期を</a:t>
            </a:r>
            <a:r>
              <a:rPr lang="en-US" altLang="ja-JP" sz="5000" dirty="0" smtClean="0"/>
              <a:t>1</a:t>
            </a:r>
            <a:r>
              <a:rPr lang="ja-JP" altLang="en-US" sz="5000" dirty="0" smtClean="0"/>
              <a:t>とした場合の</a:t>
            </a:r>
            <a:br>
              <a:rPr lang="ja-JP" altLang="en-US" sz="5000" dirty="0" smtClean="0"/>
            </a:br>
            <a:r>
              <a:rPr lang="ja-JP" altLang="en-US" sz="5000" dirty="0" smtClean="0"/>
              <a:t>年平均年齢調整超過死亡率，</a:t>
            </a:r>
            <a:r>
              <a:rPr lang="en-US" altLang="ja-JP" sz="5000" dirty="0" smtClean="0"/>
              <a:t>65</a:t>
            </a:r>
            <a:r>
              <a:rPr lang="ja-JP" altLang="en-US" sz="5000" dirty="0" smtClean="0"/>
              <a:t>歳以上</a:t>
            </a:r>
          </a:p>
        </p:txBody>
      </p:sp>
      <p:graphicFrame>
        <p:nvGraphicFramePr>
          <p:cNvPr id="47106" name="Object 6"/>
          <p:cNvGraphicFramePr>
            <a:graphicFrameLocks noChangeAspect="1"/>
          </p:cNvGraphicFramePr>
          <p:nvPr>
            <p:ph idx="1"/>
          </p:nvPr>
        </p:nvGraphicFramePr>
        <p:xfrm>
          <a:off x="1112838" y="2239963"/>
          <a:ext cx="10574337" cy="6337300"/>
        </p:xfrm>
        <a:graphic>
          <a:graphicData uri="http://schemas.openxmlformats.org/presentationml/2006/ole">
            <p:oleObj spid="_x0000_s47106" name="グラフ" r:id="rId3" imgW="5848350" imgH="3505200" progId="Excel.Sheet.8">
              <p:embed/>
            </p:oleObj>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257132" y="868363"/>
            <a:ext cx="12090443" cy="989012"/>
          </a:xfrm>
        </p:spPr>
        <p:txBody>
          <a:bodyPr/>
          <a:lstStyle/>
          <a:p>
            <a:pPr eaLnBrk="1" hangingPunct="1">
              <a:defRPr/>
            </a:pPr>
            <a:r>
              <a:rPr lang="ja-JP" altLang="en-US" sz="5600" dirty="0" smtClean="0"/>
              <a:t>わが国予防接種の時期別にみた</a:t>
            </a:r>
            <a:br>
              <a:rPr lang="ja-JP" altLang="en-US" sz="5600" dirty="0" smtClean="0"/>
            </a:br>
            <a:r>
              <a:rPr lang="ja-JP" altLang="en-US" sz="5600" dirty="0" smtClean="0"/>
              <a:t>年齢調整平均超過死亡率の変化</a:t>
            </a:r>
            <a:endParaRPr lang="en-US" altLang="ja-JP" sz="5600" dirty="0" smtClean="0"/>
          </a:p>
        </p:txBody>
      </p:sp>
      <p:sp>
        <p:nvSpPr>
          <p:cNvPr id="791586" name="Text Box 34"/>
          <p:cNvSpPr txBox="1">
            <a:spLocks noChangeArrowheads="1"/>
          </p:cNvSpPr>
          <p:nvPr/>
        </p:nvSpPr>
        <p:spPr bwMode="auto">
          <a:xfrm>
            <a:off x="1042950" y="8586814"/>
            <a:ext cx="11018838" cy="614362"/>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dirty="0">
                <a:effectLst>
                  <a:outerShdw blurRad="38100" dist="38100" dir="2700000" algn="tl">
                    <a:srgbClr val="FFFFFF"/>
                  </a:outerShdw>
                </a:effectLst>
                <a:latin typeface="ＭＳ Ｐゴシック" pitchFamily="50" charset="-128"/>
              </a:rPr>
              <a:t>（昭和</a:t>
            </a:r>
            <a:r>
              <a:rPr lang="en-US" altLang="ja-JP" sz="3200" b="1" dirty="0">
                <a:effectLst>
                  <a:outerShdw blurRad="38100" dist="38100" dir="2700000" algn="tl">
                    <a:srgbClr val="FFFFFF"/>
                  </a:outerShdw>
                </a:effectLst>
                <a:latin typeface="ＭＳ Ｐゴシック" pitchFamily="50" charset="-128"/>
              </a:rPr>
              <a:t>60</a:t>
            </a:r>
            <a:r>
              <a:rPr lang="ja-JP" altLang="en-US" sz="3200" b="1" dirty="0">
                <a:effectLst>
                  <a:outerShdw blurRad="38100" dist="38100" dir="2700000" algn="tl">
                    <a:srgbClr val="FFFFFF"/>
                  </a:outerShdw>
                </a:effectLst>
                <a:latin typeface="ＭＳ Ｐゴシック" pitchFamily="50" charset="-128"/>
              </a:rPr>
              <a:t>年モデル人口により年齢調整した後，時期ごとに平均）</a:t>
            </a:r>
          </a:p>
        </p:txBody>
      </p:sp>
      <p:graphicFrame>
        <p:nvGraphicFramePr>
          <p:cNvPr id="791802" name="Group 250"/>
          <p:cNvGraphicFramePr>
            <a:graphicFrameLocks noGrp="1"/>
          </p:cNvGraphicFramePr>
          <p:nvPr>
            <p:ph type="tbl" idx="1"/>
          </p:nvPr>
        </p:nvGraphicFramePr>
        <p:xfrm>
          <a:off x="328571" y="2443147"/>
          <a:ext cx="11858706" cy="6154113"/>
        </p:xfrm>
        <a:graphic>
          <a:graphicData uri="http://schemas.openxmlformats.org/drawingml/2006/table">
            <a:tbl>
              <a:tblPr/>
              <a:tblGrid>
                <a:gridCol w="3571899"/>
                <a:gridCol w="1200508"/>
                <a:gridCol w="1373446"/>
                <a:gridCol w="1355411"/>
                <a:gridCol w="1355412"/>
                <a:gridCol w="1503302"/>
                <a:gridCol w="1498728"/>
              </a:tblGrid>
              <a:tr h="1158320">
                <a:tc>
                  <a:txBody>
                    <a:bodyPr/>
                    <a:lstStyle/>
                    <a:p>
                      <a:pPr marL="0" marR="0" lvl="0" indent="0" algn="r" defTabSz="1279525" rtl="0" eaLnBrk="1" fontAlgn="base" latinLnBrk="0" hangingPunct="1">
                        <a:lnSpc>
                          <a:spcPct val="100000"/>
                        </a:lnSpc>
                        <a:spcBef>
                          <a:spcPct val="0"/>
                        </a:spcBef>
                        <a:spcAft>
                          <a:spcPct val="0"/>
                        </a:spcAft>
                        <a:buClrTx/>
                        <a:buSzTx/>
                        <a:buFontTx/>
                        <a:buNone/>
                        <a:tabLst/>
                      </a:pPr>
                      <a:endParaRPr kumimoji="1" lang="en-US" altLang="ja-JP" sz="3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endParaRP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5-14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15-34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35-64</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en-US" altLang="ja-JP" sz="3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65-</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1279525" rtl="0" eaLnBrk="1" fontAlgn="base" latinLnBrk="0" hangingPunct="1">
                        <a:lnSpc>
                          <a:spcPct val="100000"/>
                        </a:lnSpc>
                        <a:spcBef>
                          <a:spcPct val="0"/>
                        </a:spcBef>
                        <a:spcAft>
                          <a:spcPct val="0"/>
                        </a:spcAft>
                        <a:buClrTx/>
                        <a:buSzTx/>
                        <a:buFontTx/>
                        <a:buNone/>
                        <a:tabLst/>
                      </a:pPr>
                      <a:r>
                        <a:rPr kumimoji="1" lang="ja-JP" altLang="en-US" sz="3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合計</a:t>
                      </a:r>
                    </a:p>
                  </a:txBody>
                  <a:tcPr marL="127954" marR="127954" marT="63980" marB="63980" anchor="ct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766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勧奨期／勧奨前</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0.14</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0.19</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0.50</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0.49</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0.47</a:t>
                      </a:r>
                    </a:p>
                  </a:txBody>
                  <a:tcPr marL="9525" marR="9525" marT="9525" marB="0" anchor="ct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81312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強制期／勧奨期</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a:t>
                      </a:r>
                      <a:endParaRPr kumimoji="1" lang="en-US"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0.15</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0.22</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0.23</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0.32</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0.31</a:t>
                      </a:r>
                    </a:p>
                  </a:txBody>
                  <a:tcPr marL="9525" marR="9525" marT="9525" marB="0" anchor="ctr" horzOverflow="overflow">
                    <a:lnL>
                      <a:noFill/>
                    </a:lnL>
                    <a:lnR>
                      <a:noFill/>
                    </a:lnR>
                    <a:lnT>
                      <a:noFill/>
                    </a:lnT>
                    <a:lnB>
                      <a:noFill/>
                    </a:lnB>
                    <a:lnTlToBr>
                      <a:noFill/>
                    </a:lnTlToBr>
                    <a:lnBlToTr>
                      <a:noFill/>
                    </a:lnBlToTr>
                    <a:noFill/>
                  </a:tcPr>
                </a:tc>
              </a:tr>
              <a:tr h="6766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任意期／強制期</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a:t>
                      </a:r>
                      <a:endParaRPr kumimoji="1" lang="en-US"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15.85</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4.71</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2.31</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1.41</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1.53</a:t>
                      </a:r>
                    </a:p>
                  </a:txBody>
                  <a:tcPr marL="9525" marR="9525" marT="9525" marB="0" anchor="ctr" horzOverflow="overflow">
                    <a:lnL>
                      <a:noFill/>
                    </a:lnL>
                    <a:lnR>
                      <a:noFill/>
                    </a:lnR>
                    <a:lnT>
                      <a:noFill/>
                    </a:lnT>
                    <a:lnB>
                      <a:noFill/>
                    </a:lnB>
                    <a:lnTlToBr>
                      <a:noFill/>
                    </a:lnTlToBr>
                    <a:lnBlToTr>
                      <a:noFill/>
                    </a:lnBlToTr>
                    <a:noFill/>
                  </a:tcPr>
                </a:tc>
              </a:tr>
              <a:tr h="67660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36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高齢期／任意期</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0.11</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0.30</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0.68</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0.53</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0.16</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0.22</a:t>
                      </a:r>
                    </a:p>
                  </a:txBody>
                  <a:tcPr marL="9525" marR="9525" marT="9525" marB="0" anchor="ctr" horzOverflow="overflow">
                    <a:lnL>
                      <a:noFill/>
                    </a:lnL>
                    <a:lnR>
                      <a:noFill/>
                    </a:lnR>
                    <a:lnT>
                      <a:noFill/>
                    </a:lnT>
                    <a:lnB>
                      <a:noFill/>
                    </a:lnB>
                    <a:lnTlToBr>
                      <a:noFill/>
                    </a:lnTlToBr>
                    <a:lnBlToTr>
                      <a:noFill/>
                    </a:lnBlToTr>
                    <a:noFill/>
                  </a:tcPr>
                </a:tc>
              </a:tr>
              <a:tr h="2142415">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zh-TW" altLang="en-US" sz="36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高齢期／強制期</a:t>
                      </a:r>
                    </a:p>
                  </a:txBody>
                  <a:tcPr marL="127954" marR="127954" marT="63980" marB="6398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1" lang="ja-JP" altLang="en-US"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a:t>
                      </a:r>
                      <a:endParaRPr kumimoji="1" lang="en-US"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endParaRP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4.70</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3.21</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1.23</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0.23</a:t>
                      </a:r>
                    </a:p>
                  </a:txBody>
                  <a:tcPr marL="9525" marR="9525" marT="9525" marB="0" anchor="ctr" horzOverflow="overflow">
                    <a:lnL>
                      <a:noFill/>
                    </a:lnL>
                    <a:lnR>
                      <a:noFill/>
                    </a:lnR>
                    <a:lnT>
                      <a:noFill/>
                    </a:lnT>
                    <a:lnB>
                      <a:noFill/>
                    </a:lnB>
                    <a:lnTlToBr>
                      <a:noFill/>
                    </a:lnTlToBr>
                    <a:lnBlToTr>
                      <a:noFill/>
                    </a:lnBlToTr>
                    <a:noFill/>
                  </a:tcPr>
                </a:tc>
                <a:tc>
                  <a:txBody>
                    <a:bodyPr/>
                    <a:lstStyle/>
                    <a:p>
                      <a:pPr marL="0" marR="0" lvl="0" indent="0" algn="r" defTabSz="914400" rtl="0" eaLnBrk="1" fontAlgn="ctr" latinLnBrk="0" hangingPunct="1">
                        <a:lnSpc>
                          <a:spcPct val="100000"/>
                        </a:lnSpc>
                        <a:spcBef>
                          <a:spcPct val="0"/>
                        </a:spcBef>
                        <a:spcAft>
                          <a:spcPct val="0"/>
                        </a:spcAft>
                        <a:buClrTx/>
                        <a:buSzTx/>
                        <a:buFontTx/>
                        <a:buNone/>
                        <a:tabLst/>
                      </a:pPr>
                      <a:r>
                        <a:rPr kumimoji="1" lang="en-US" altLang="ja-JP" sz="4400" b="1" i="0" u="none" strike="noStrike" cap="none" normalizeH="0" baseline="0" dirty="0" smtClean="0">
                          <a:ln>
                            <a:noFill/>
                          </a:ln>
                          <a:solidFill>
                            <a:schemeClr val="tx1"/>
                          </a:solidFill>
                          <a:effectLst>
                            <a:outerShdw blurRad="38100" dist="38100" dir="2700000" algn="tl">
                              <a:srgbClr val="C0C0C0"/>
                            </a:outerShdw>
                          </a:effectLst>
                          <a:latin typeface="ＭＳ Ｐゴシック" pitchFamily="50" charset="-128"/>
                          <a:ea typeface="ＭＳ Ｐゴシック" pitchFamily="50" charset="-128"/>
                        </a:rPr>
                        <a:t>0.33</a:t>
                      </a:r>
                    </a:p>
                  </a:txBody>
                  <a:tcPr marL="9525" marR="9525" marT="9525" marB="0" anchor="ctr" horzOverflow="overflow">
                    <a:lnL>
                      <a:noFill/>
                    </a:lnL>
                    <a:lnR>
                      <a:noFill/>
                    </a:lnR>
                    <a:lnT>
                      <a:noFill/>
                    </a:lnT>
                    <a:lnB>
                      <a:noFill/>
                    </a:lnB>
                    <a:lnTlToBr>
                      <a:noFill/>
                    </a:lnTlToBr>
                    <a:lnBlToTr>
                      <a:noFill/>
                    </a:lnBlToTr>
                    <a:noFill/>
                  </a:tcP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257132" y="868363"/>
            <a:ext cx="12090443" cy="989012"/>
          </a:xfrm>
        </p:spPr>
        <p:txBody>
          <a:bodyPr/>
          <a:lstStyle/>
          <a:p>
            <a:pPr eaLnBrk="1" hangingPunct="1">
              <a:defRPr/>
            </a:pPr>
            <a:r>
              <a:rPr lang="ja-JP" altLang="en-US" sz="5600" dirty="0" smtClean="0"/>
              <a:t>年齢調整平均超過死亡率の変化</a:t>
            </a:r>
            <a:r>
              <a:rPr lang="en-US" altLang="ja-JP" sz="5600" dirty="0" smtClean="0"/>
              <a:t/>
            </a:r>
            <a:br>
              <a:rPr lang="en-US" altLang="ja-JP" sz="5600" dirty="0" smtClean="0"/>
            </a:br>
            <a:r>
              <a:rPr lang="ja-JP" altLang="en-US" sz="5600" dirty="0" smtClean="0"/>
              <a:t>強制接種期から高齢者接種期</a:t>
            </a:r>
            <a:endParaRPr lang="en-US" altLang="ja-JP" sz="5600" dirty="0" smtClean="0"/>
          </a:p>
        </p:txBody>
      </p:sp>
      <p:sp>
        <p:nvSpPr>
          <p:cNvPr id="791586" name="Text Box 34"/>
          <p:cNvSpPr txBox="1">
            <a:spLocks noChangeArrowheads="1"/>
          </p:cNvSpPr>
          <p:nvPr/>
        </p:nvSpPr>
        <p:spPr bwMode="auto">
          <a:xfrm>
            <a:off x="1543016" y="8301062"/>
            <a:ext cx="10918377" cy="1114095"/>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dirty="0">
                <a:effectLst>
                  <a:outerShdw blurRad="38100" dist="38100" dir="2700000" algn="tl">
                    <a:srgbClr val="FFFFFF"/>
                  </a:outerShdw>
                </a:effectLst>
                <a:latin typeface="ＭＳ Ｐゴシック" pitchFamily="50" charset="-128"/>
              </a:rPr>
              <a:t>（昭和</a:t>
            </a:r>
            <a:r>
              <a:rPr lang="en-US" altLang="ja-JP" sz="3200" b="1" dirty="0">
                <a:effectLst>
                  <a:outerShdw blurRad="38100" dist="38100" dir="2700000" algn="tl">
                    <a:srgbClr val="FFFFFF"/>
                  </a:outerShdw>
                </a:effectLst>
                <a:latin typeface="ＭＳ Ｐゴシック" pitchFamily="50" charset="-128"/>
              </a:rPr>
              <a:t>60</a:t>
            </a:r>
            <a:r>
              <a:rPr lang="ja-JP" altLang="en-US" sz="3200" b="1" dirty="0">
                <a:effectLst>
                  <a:outerShdw blurRad="38100" dist="38100" dir="2700000" algn="tl">
                    <a:srgbClr val="FFFFFF"/>
                  </a:outerShdw>
                </a:effectLst>
                <a:latin typeface="ＭＳ Ｐゴシック" pitchFamily="50" charset="-128"/>
              </a:rPr>
              <a:t>年モデル人口により年齢調整した後，時期ごとに</a:t>
            </a:r>
            <a:r>
              <a:rPr lang="ja-JP" altLang="en-US" sz="3200" b="1" dirty="0" smtClean="0">
                <a:effectLst>
                  <a:outerShdw blurRad="38100" dist="38100" dir="2700000" algn="tl">
                    <a:srgbClr val="FFFFFF"/>
                  </a:outerShdw>
                </a:effectLst>
                <a:latin typeface="ＭＳ Ｐゴシック" pitchFamily="50" charset="-128"/>
              </a:rPr>
              <a:t>平均</a:t>
            </a:r>
            <a:endParaRPr lang="en-US" altLang="ja-JP" sz="3200" b="1" dirty="0" smtClean="0">
              <a:effectLst>
                <a:outerShdw blurRad="38100" dist="38100" dir="2700000" algn="tl">
                  <a:srgbClr val="FFFFFF"/>
                </a:outerShdw>
              </a:effectLst>
              <a:latin typeface="ＭＳ Ｐゴシック" pitchFamily="50" charset="-128"/>
            </a:endParaRPr>
          </a:p>
          <a:p>
            <a:pPr defTabSz="1279525">
              <a:defRPr/>
            </a:pPr>
            <a:r>
              <a:rPr lang="en-US" altLang="ja-JP" sz="3200" b="1" dirty="0" smtClean="0">
                <a:effectLst>
                  <a:outerShdw blurRad="38100" dist="38100" dir="2700000" algn="tl">
                    <a:srgbClr val="FFFFFF"/>
                  </a:outerShdw>
                </a:effectLst>
                <a:latin typeface="ＭＳ Ｐゴシック" pitchFamily="50" charset="-128"/>
              </a:rPr>
              <a:t>0-4</a:t>
            </a:r>
            <a:r>
              <a:rPr lang="ja-JP" altLang="en-US" sz="3200" b="1" dirty="0" smtClean="0">
                <a:effectLst>
                  <a:outerShdw blurRad="38100" dist="38100" dir="2700000" algn="tl">
                    <a:srgbClr val="FFFFFF"/>
                  </a:outerShdw>
                </a:effectLst>
                <a:latin typeface="ＭＳ Ｐゴシック" pitchFamily="50" charset="-128"/>
              </a:rPr>
              <a:t>歳は強制接種期の死亡率が</a:t>
            </a:r>
            <a:r>
              <a:rPr lang="en-US" altLang="ja-JP" sz="3200" b="1" dirty="0" smtClean="0">
                <a:effectLst>
                  <a:outerShdw blurRad="38100" dist="38100" dir="2700000" algn="tl">
                    <a:srgbClr val="FFFFFF"/>
                  </a:outerShdw>
                </a:effectLst>
                <a:latin typeface="ＭＳ Ｐゴシック" pitchFamily="50" charset="-128"/>
              </a:rPr>
              <a:t>0</a:t>
            </a:r>
            <a:r>
              <a:rPr lang="ja-JP" altLang="en-US" sz="3200" b="1" dirty="0" smtClean="0">
                <a:effectLst>
                  <a:outerShdw blurRad="38100" dist="38100" dir="2700000" algn="tl">
                    <a:srgbClr val="FFFFFF"/>
                  </a:outerShdw>
                </a:effectLst>
                <a:latin typeface="ＭＳ Ｐゴシック" pitchFamily="50" charset="-128"/>
              </a:rPr>
              <a:t>であったため，算出せず）</a:t>
            </a:r>
            <a:endParaRPr lang="ja-JP" altLang="en-US" sz="3200" b="1" dirty="0">
              <a:effectLst>
                <a:outerShdw blurRad="38100" dist="38100" dir="2700000" algn="tl">
                  <a:srgbClr val="FFFFFF"/>
                </a:outerShdw>
              </a:effectLst>
              <a:latin typeface="ＭＳ Ｐゴシック" pitchFamily="50" charset="-128"/>
            </a:endParaRPr>
          </a:p>
        </p:txBody>
      </p:sp>
      <p:graphicFrame>
        <p:nvGraphicFramePr>
          <p:cNvPr id="5" name="Chart 1"/>
          <p:cNvGraphicFramePr>
            <a:graphicFrameLocks/>
          </p:cNvGraphicFramePr>
          <p:nvPr/>
        </p:nvGraphicFramePr>
        <p:xfrm>
          <a:off x="1685892" y="2371708"/>
          <a:ext cx="9787006" cy="578647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p:cNvSpPr>
            <a:spLocks noGrp="1" noChangeArrowheads="1"/>
          </p:cNvSpPr>
          <p:nvPr>
            <p:ph type="title"/>
          </p:nvPr>
        </p:nvSpPr>
        <p:spPr>
          <a:xfrm>
            <a:off x="554038" y="365125"/>
            <a:ext cx="11909425" cy="1600200"/>
          </a:xfrm>
        </p:spPr>
        <p:txBody>
          <a:bodyPr/>
          <a:lstStyle/>
          <a:p>
            <a:pPr eaLnBrk="1" hangingPunct="1">
              <a:defRPr/>
            </a:pPr>
            <a:r>
              <a:rPr lang="ja-JP" altLang="en-US" sz="5600" dirty="0" smtClean="0"/>
              <a:t>日本における予防接種者数と</a:t>
            </a:r>
            <a:br>
              <a:rPr lang="ja-JP" altLang="en-US" sz="5600" dirty="0" smtClean="0"/>
            </a:br>
            <a:r>
              <a:rPr lang="ja-JP" altLang="en-US" sz="5600" dirty="0" smtClean="0"/>
              <a:t>超過死亡率，</a:t>
            </a:r>
            <a:r>
              <a:rPr lang="en-US" altLang="ja-JP" sz="5600" dirty="0" smtClean="0"/>
              <a:t>1952</a:t>
            </a:r>
            <a:r>
              <a:rPr lang="ja-JP" altLang="en-US" sz="5600" dirty="0" smtClean="0"/>
              <a:t>～</a:t>
            </a:r>
            <a:r>
              <a:rPr lang="en-US" altLang="ja-JP" sz="5600" dirty="0" smtClean="0"/>
              <a:t>2008</a:t>
            </a:r>
            <a:r>
              <a:rPr lang="ja-JP" altLang="en-US" sz="5600" dirty="0" smtClean="0"/>
              <a:t>年</a:t>
            </a:r>
          </a:p>
        </p:txBody>
      </p:sp>
      <p:sp>
        <p:nvSpPr>
          <p:cNvPr id="787462" name="Text Box 6"/>
          <p:cNvSpPr txBox="1">
            <a:spLocks noChangeArrowheads="1"/>
          </p:cNvSpPr>
          <p:nvPr/>
        </p:nvSpPr>
        <p:spPr bwMode="auto">
          <a:xfrm>
            <a:off x="1360488" y="8623300"/>
            <a:ext cx="8636000" cy="612775"/>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a:effectLst>
                  <a:outerShdw blurRad="38100" dist="38100" dir="2700000" algn="tl">
                    <a:srgbClr val="FFFFFF"/>
                  </a:outerShdw>
                </a:effectLst>
                <a:latin typeface="ＭＳ Ｐゴシック" pitchFamily="50" charset="-128"/>
              </a:rPr>
              <a:t>（年齢調整死亡率は昭和</a:t>
            </a:r>
            <a:r>
              <a:rPr lang="en-US" altLang="ja-JP" sz="3200" b="1">
                <a:effectLst>
                  <a:outerShdw blurRad="38100" dist="38100" dir="2700000" algn="tl">
                    <a:srgbClr val="FFFFFF"/>
                  </a:outerShdw>
                </a:effectLst>
                <a:latin typeface="ＭＳ Ｐゴシック" pitchFamily="50" charset="-128"/>
              </a:rPr>
              <a:t>60</a:t>
            </a:r>
            <a:r>
              <a:rPr lang="ja-JP" altLang="en-US" sz="3200" b="1">
                <a:effectLst>
                  <a:outerShdw blurRad="38100" dist="38100" dir="2700000" algn="tl">
                    <a:srgbClr val="FFFFFF"/>
                  </a:outerShdw>
                </a:effectLst>
                <a:latin typeface="ＭＳ Ｐゴシック" pitchFamily="50" charset="-128"/>
              </a:rPr>
              <a:t>年モデル人口による）</a:t>
            </a:r>
          </a:p>
        </p:txBody>
      </p:sp>
      <p:graphicFrame>
        <p:nvGraphicFramePr>
          <p:cNvPr id="48130" name="Object 8"/>
          <p:cNvGraphicFramePr>
            <a:graphicFrameLocks noChangeAspect="1"/>
          </p:cNvGraphicFramePr>
          <p:nvPr>
            <p:ph idx="1"/>
          </p:nvPr>
        </p:nvGraphicFramePr>
        <p:xfrm>
          <a:off x="1479550" y="2239963"/>
          <a:ext cx="9842500" cy="6337300"/>
        </p:xfrm>
        <a:graphic>
          <a:graphicData uri="http://schemas.openxmlformats.org/presentationml/2006/ole">
            <p:oleObj spid="_x0000_s48130" name="グラフ" r:id="rId3" imgW="8505825" imgH="5477053" progId="Excel.Sheet.8">
              <p:embed/>
            </p:oleObj>
          </a:graphicData>
        </a:graphic>
      </p:graphicFrame>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554038" y="365125"/>
            <a:ext cx="11909425" cy="1600200"/>
          </a:xfrm>
        </p:spPr>
        <p:txBody>
          <a:bodyPr/>
          <a:lstStyle/>
          <a:p>
            <a:pPr eaLnBrk="1" hangingPunct="1">
              <a:defRPr/>
            </a:pPr>
            <a:r>
              <a:rPr lang="ja-JP" altLang="en-US" sz="5000" dirty="0" smtClean="0"/>
              <a:t>日本におけるオセルタミビル（タミフル）の</a:t>
            </a:r>
            <a:r>
              <a:rPr lang="en-US" altLang="ja-JP" sz="5000" dirty="0" smtClean="0"/>
              <a:t/>
            </a:r>
            <a:br>
              <a:rPr lang="en-US" altLang="ja-JP" sz="5000" dirty="0" smtClean="0"/>
            </a:br>
            <a:r>
              <a:rPr lang="ja-JP" altLang="en-US" sz="5000" dirty="0" smtClean="0"/>
              <a:t>処方件数と世界市場における占有率</a:t>
            </a:r>
          </a:p>
        </p:txBody>
      </p:sp>
      <p:pic>
        <p:nvPicPr>
          <p:cNvPr id="89091" name="Picture 4"/>
          <p:cNvPicPr>
            <a:picLocks noChangeAspect="1" noChangeArrowheads="1"/>
          </p:cNvPicPr>
          <p:nvPr/>
        </p:nvPicPr>
        <p:blipFill>
          <a:blip r:embed="rId2"/>
          <a:srcRect/>
          <a:stretch>
            <a:fillRect/>
          </a:stretch>
        </p:blipFill>
        <p:spPr bwMode="auto">
          <a:xfrm>
            <a:off x="2400300" y="2085975"/>
            <a:ext cx="7000875" cy="6064250"/>
          </a:xfrm>
          <a:prstGeom prst="rect">
            <a:avLst/>
          </a:prstGeom>
          <a:noFill/>
          <a:ln w="9525">
            <a:noFill/>
            <a:miter lim="800000"/>
            <a:headEnd/>
            <a:tailEnd/>
          </a:ln>
        </p:spPr>
      </p:pic>
      <p:sp>
        <p:nvSpPr>
          <p:cNvPr id="9" name="Text Box 34"/>
          <p:cNvSpPr txBox="1">
            <a:spLocks noChangeArrowheads="1"/>
          </p:cNvSpPr>
          <p:nvPr/>
        </p:nvSpPr>
        <p:spPr bwMode="auto">
          <a:xfrm>
            <a:off x="1543050" y="8229600"/>
            <a:ext cx="9590088" cy="1114425"/>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dirty="0">
                <a:effectLst>
                  <a:outerShdw blurRad="38100" dist="38100" dir="2700000" algn="tl">
                    <a:srgbClr val="FFFFFF"/>
                  </a:outerShdw>
                </a:effectLst>
                <a:latin typeface="ＭＳ Ｐゴシック" pitchFamily="50" charset="-128"/>
              </a:rPr>
              <a:t>（朝野和典．抗ウイルス薬の世界市場　オセルタミビル</a:t>
            </a:r>
            <a:endParaRPr lang="en-US" altLang="ja-JP" sz="3200" b="1" dirty="0">
              <a:effectLst>
                <a:outerShdw blurRad="38100" dist="38100" dir="2700000" algn="tl">
                  <a:srgbClr val="FFFFFF"/>
                </a:outerShdw>
              </a:effectLst>
              <a:latin typeface="ＭＳ Ｐゴシック" pitchFamily="50" charset="-128"/>
            </a:endParaRPr>
          </a:p>
          <a:p>
            <a:pPr defTabSz="1279525">
              <a:defRPr/>
            </a:pPr>
            <a:r>
              <a:rPr lang="ja-JP" altLang="en-US" sz="3200" b="1" dirty="0">
                <a:effectLst>
                  <a:outerShdw blurRad="38100" dist="38100" dir="2700000" algn="tl">
                    <a:srgbClr val="FFFFFF"/>
                  </a:outerShdw>
                </a:effectLst>
                <a:latin typeface="ＭＳ Ｐゴシック" pitchFamily="50" charset="-128"/>
              </a:rPr>
              <a:t>を中心に．綜合臨床　</a:t>
            </a:r>
            <a:r>
              <a:rPr lang="en-US" altLang="ja-JP" sz="3200" b="1" dirty="0">
                <a:effectLst>
                  <a:outerShdw blurRad="38100" dist="38100" dir="2700000" algn="tl">
                    <a:srgbClr val="FFFFFF"/>
                  </a:outerShdw>
                </a:effectLst>
                <a:latin typeface="ＭＳ Ｐゴシック" pitchFamily="50" charset="-128"/>
              </a:rPr>
              <a:t>2006</a:t>
            </a:r>
            <a:r>
              <a:rPr lang="ja-JP" altLang="en-US" sz="3200" b="1" dirty="0">
                <a:effectLst>
                  <a:outerShdw blurRad="38100" dist="38100" dir="2700000" algn="tl">
                    <a:srgbClr val="FFFFFF"/>
                  </a:outerShdw>
                </a:effectLst>
                <a:latin typeface="ＭＳ Ｐゴシック" pitchFamily="50" charset="-128"/>
              </a:rPr>
              <a:t>；</a:t>
            </a:r>
            <a:r>
              <a:rPr lang="en-US" altLang="ja-JP" sz="3200" b="1" dirty="0">
                <a:effectLst>
                  <a:outerShdw blurRad="38100" dist="38100" dir="2700000" algn="tl">
                    <a:srgbClr val="FFFFFF"/>
                  </a:outerShdw>
                </a:effectLst>
                <a:latin typeface="ＭＳ Ｐゴシック" pitchFamily="50" charset="-128"/>
              </a:rPr>
              <a:t>55(12)</a:t>
            </a:r>
            <a:r>
              <a:rPr lang="ja-JP" altLang="en-US" sz="3200" b="1" dirty="0">
                <a:effectLst>
                  <a:outerShdw blurRad="38100" dist="38100" dir="2700000" algn="tl">
                    <a:srgbClr val="FFFFFF"/>
                  </a:outerShdw>
                </a:effectLst>
                <a:latin typeface="ＭＳ Ｐゴシック" pitchFamily="50" charset="-128"/>
              </a:rPr>
              <a:t>：</a:t>
            </a:r>
            <a:r>
              <a:rPr lang="en-US" altLang="ja-JP" sz="3200" b="1" dirty="0">
                <a:effectLst>
                  <a:outerShdw blurRad="38100" dist="38100" dir="2700000" algn="tl">
                    <a:srgbClr val="FFFFFF"/>
                  </a:outerShdw>
                </a:effectLst>
                <a:latin typeface="ＭＳ Ｐゴシック" pitchFamily="50" charset="-128"/>
              </a:rPr>
              <a:t>2826-2828</a:t>
            </a:r>
            <a:r>
              <a:rPr lang="ja-JP" altLang="en-US" sz="3200" b="1" dirty="0">
                <a:effectLst>
                  <a:outerShdw blurRad="38100" dist="38100" dir="2700000" algn="tl">
                    <a:srgbClr val="FFFFFF"/>
                  </a:outerShdw>
                </a:effectLst>
                <a:latin typeface="ＭＳ Ｐゴシック" pitchFamily="50" charset="-128"/>
              </a:rPr>
              <a: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4" name="Rectangle 2"/>
          <p:cNvSpPr>
            <a:spLocks noGrp="1" noChangeArrowheads="1"/>
          </p:cNvSpPr>
          <p:nvPr>
            <p:ph type="title"/>
          </p:nvPr>
        </p:nvSpPr>
        <p:spPr/>
        <p:txBody>
          <a:bodyPr/>
          <a:lstStyle/>
          <a:p>
            <a:pPr eaLnBrk="1" hangingPunct="1">
              <a:defRPr/>
            </a:pPr>
            <a:r>
              <a:rPr lang="ja-JP" altLang="en-US" sz="5600" dirty="0" smtClean="0"/>
              <a:t>ドーミエ</a:t>
            </a:r>
            <a:r>
              <a:rPr lang="ja-JP" altLang="en-US" sz="4100" dirty="0" smtClean="0"/>
              <a:t>（</a:t>
            </a:r>
            <a:r>
              <a:rPr lang="en-US" altLang="ja-JP" sz="4100" dirty="0" err="1" smtClean="0"/>
              <a:t>Honoré-Victorin</a:t>
            </a:r>
            <a:r>
              <a:rPr lang="en-US" altLang="ja-JP" sz="4100" dirty="0" smtClean="0"/>
              <a:t> Daumier, 1808-79</a:t>
            </a:r>
            <a:r>
              <a:rPr lang="ja-JP" altLang="en-US" sz="4100" dirty="0" smtClean="0"/>
              <a:t>）</a:t>
            </a:r>
            <a:r>
              <a:rPr lang="ja-JP" altLang="en-US" sz="5600" dirty="0" smtClean="0"/>
              <a:t>画</a:t>
            </a:r>
            <a:br>
              <a:rPr lang="ja-JP" altLang="en-US" sz="5600" dirty="0" smtClean="0"/>
            </a:br>
            <a:r>
              <a:rPr lang="ja-JP" altLang="en-US" sz="5600" dirty="0" smtClean="0"/>
              <a:t>「パリの流感</a:t>
            </a:r>
            <a:r>
              <a:rPr lang="en-US" altLang="ja-JP" sz="5600" dirty="0" smtClean="0"/>
              <a:t>(Paris Grippe)</a:t>
            </a:r>
            <a:r>
              <a:rPr lang="ja-JP" altLang="en-US" sz="5600" dirty="0" smtClean="0"/>
              <a:t>」</a:t>
            </a:r>
          </a:p>
        </p:txBody>
      </p:sp>
      <p:sp>
        <p:nvSpPr>
          <p:cNvPr id="852995" name="Text Box 3"/>
          <p:cNvSpPr txBox="1">
            <a:spLocks noChangeArrowheads="1"/>
          </p:cNvSpPr>
          <p:nvPr/>
        </p:nvSpPr>
        <p:spPr bwMode="auto">
          <a:xfrm>
            <a:off x="1762125" y="8350250"/>
            <a:ext cx="7566025" cy="896938"/>
          </a:xfrm>
          <a:prstGeom prst="rect">
            <a:avLst/>
          </a:prstGeom>
          <a:noFill/>
          <a:ln w="9525">
            <a:noFill/>
            <a:miter lim="800000"/>
            <a:headEnd/>
            <a:tailEnd/>
          </a:ln>
          <a:effectLst/>
        </p:spPr>
        <p:txBody>
          <a:bodyPr wrap="none" lIns="128016" tIns="64008" rIns="128016" bIns="64008">
            <a:spAutoFit/>
          </a:bodyPr>
          <a:lstStyle/>
          <a:p>
            <a:pPr defTabSz="1279525">
              <a:defRPr/>
            </a:pPr>
            <a:r>
              <a:rPr lang="en-US" altLang="ja-JP" b="1">
                <a:effectLst>
                  <a:outerShdw blurRad="38100" dist="38100" dir="2700000" algn="tl">
                    <a:srgbClr val="FFFFFF"/>
                  </a:outerShdw>
                </a:effectLst>
                <a:ea typeface="ＭＳ ゴシック" pitchFamily="49" charset="-128"/>
              </a:rPr>
              <a:t>(Cliff A. et.al. World Atlas of epidemic diseases. </a:t>
            </a:r>
          </a:p>
          <a:p>
            <a:pPr defTabSz="1279525">
              <a:defRPr/>
            </a:pPr>
            <a:r>
              <a:rPr lang="en-US" altLang="ja-JP" b="1">
                <a:effectLst>
                  <a:outerShdw blurRad="38100" dist="38100" dir="2700000" algn="tl">
                    <a:srgbClr val="FFFFFF"/>
                  </a:outerShdw>
                </a:effectLst>
                <a:ea typeface="ＭＳ ゴシック" pitchFamily="49" charset="-128"/>
              </a:rPr>
              <a:t>New York: Oxford University Press, 2004)</a:t>
            </a:r>
          </a:p>
        </p:txBody>
      </p:sp>
      <p:graphicFrame>
        <p:nvGraphicFramePr>
          <p:cNvPr id="9218" name="Object 4"/>
          <p:cNvGraphicFramePr>
            <a:graphicFrameLocks noGrp="1" noChangeAspect="1"/>
          </p:cNvGraphicFramePr>
          <p:nvPr>
            <p:ph idx="1"/>
          </p:nvPr>
        </p:nvGraphicFramePr>
        <p:xfrm>
          <a:off x="3578225" y="1978025"/>
          <a:ext cx="5722938" cy="6335713"/>
        </p:xfrm>
        <a:graphic>
          <a:graphicData uri="http://schemas.openxmlformats.org/presentationml/2006/ole">
            <p:oleObj spid="_x0000_s151554" name="Image" r:id="rId3" imgW="5443278" imgH="6028446" progId="PhotoshopElements.Image.2">
              <p:embed/>
            </p:oleObj>
          </a:graphicData>
        </a:graphic>
      </p:graphicFrame>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2" name="Rectangle 2"/>
          <p:cNvSpPr>
            <a:spLocks noGrp="1" noChangeArrowheads="1"/>
          </p:cNvSpPr>
          <p:nvPr>
            <p:ph type="title"/>
          </p:nvPr>
        </p:nvSpPr>
        <p:spPr>
          <a:xfrm>
            <a:off x="554038" y="365125"/>
            <a:ext cx="11909425" cy="1600200"/>
          </a:xfrm>
        </p:spPr>
        <p:txBody>
          <a:bodyPr/>
          <a:lstStyle/>
          <a:p>
            <a:pPr eaLnBrk="1" hangingPunct="1">
              <a:defRPr/>
            </a:pPr>
            <a:r>
              <a:rPr lang="ja-JP" altLang="en-US" sz="5400" dirty="0" smtClean="0"/>
              <a:t>抗インフルエンザ薬の使用状況</a:t>
            </a:r>
          </a:p>
        </p:txBody>
      </p:sp>
      <p:sp>
        <p:nvSpPr>
          <p:cNvPr id="9" name="Text Box 34"/>
          <p:cNvSpPr txBox="1">
            <a:spLocks noChangeArrowheads="1"/>
          </p:cNvSpPr>
          <p:nvPr/>
        </p:nvSpPr>
        <p:spPr bwMode="auto">
          <a:xfrm>
            <a:off x="1543050" y="8229600"/>
            <a:ext cx="11122025" cy="1114425"/>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3200" b="1" dirty="0">
                <a:effectLst>
                  <a:outerShdw blurRad="38100" dist="38100" dir="2700000" algn="tl">
                    <a:srgbClr val="FFFFFF"/>
                  </a:outerShdw>
                </a:effectLst>
                <a:latin typeface="ＭＳ Ｐゴシック" pitchFamily="50" charset="-128"/>
              </a:rPr>
              <a:t>（厚生労働省．インフルエンザ患者における抗インフルエンザ薬</a:t>
            </a:r>
            <a:endParaRPr lang="en-US" altLang="ja-JP" sz="3200" b="1" dirty="0">
              <a:effectLst>
                <a:outerShdw blurRad="38100" dist="38100" dir="2700000" algn="tl">
                  <a:srgbClr val="FFFFFF"/>
                </a:outerShdw>
              </a:effectLst>
              <a:latin typeface="ＭＳ Ｐゴシック" pitchFamily="50" charset="-128"/>
            </a:endParaRPr>
          </a:p>
          <a:p>
            <a:pPr defTabSz="1279525">
              <a:defRPr/>
            </a:pPr>
            <a:r>
              <a:rPr lang="ja-JP" altLang="en-US" sz="3200" b="1" dirty="0">
                <a:effectLst>
                  <a:outerShdw blurRad="38100" dist="38100" dir="2700000" algn="tl">
                    <a:srgbClr val="FFFFFF"/>
                  </a:outerShdw>
                </a:effectLst>
                <a:latin typeface="ＭＳ Ｐゴシック" pitchFamily="50" charset="-128"/>
              </a:rPr>
              <a:t>（タミフル及びリレンザ）の使用状況について．）</a:t>
            </a:r>
          </a:p>
        </p:txBody>
      </p:sp>
      <p:pic>
        <p:nvPicPr>
          <p:cNvPr id="90116" name="Picture 2"/>
          <p:cNvPicPr>
            <a:picLocks noChangeAspect="1" noChangeArrowheads="1"/>
          </p:cNvPicPr>
          <p:nvPr/>
        </p:nvPicPr>
        <p:blipFill>
          <a:blip r:embed="rId3"/>
          <a:srcRect/>
          <a:stretch>
            <a:fillRect/>
          </a:stretch>
        </p:blipFill>
        <p:spPr bwMode="auto">
          <a:xfrm>
            <a:off x="828675" y="1728788"/>
            <a:ext cx="11363325" cy="6343650"/>
          </a:xfrm>
          <a:prstGeom prst="rect">
            <a:avLst/>
          </a:prstGeom>
          <a:noFill/>
          <a:ln w="9525">
            <a:noFill/>
            <a:miter lim="800000"/>
            <a:headEnd/>
            <a:tailEnd/>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0" y="868363"/>
            <a:ext cx="12347575" cy="989012"/>
          </a:xfrm>
        </p:spPr>
        <p:txBody>
          <a:bodyPr/>
          <a:lstStyle/>
          <a:p>
            <a:pPr eaLnBrk="1" hangingPunct="1">
              <a:defRPr/>
            </a:pPr>
            <a:r>
              <a:rPr lang="ja-JP" altLang="en-US" sz="4800" dirty="0" smtClean="0"/>
              <a:t>予防接種者数・率および</a:t>
            </a:r>
            <a:r>
              <a:rPr lang="en-US" altLang="ja-JP" sz="4800" dirty="0" smtClean="0"/>
              <a:t/>
            </a:r>
            <a:br>
              <a:rPr lang="en-US" altLang="ja-JP" sz="4800" dirty="0" smtClean="0"/>
            </a:br>
            <a:r>
              <a:rPr lang="ja-JP" altLang="en-US" sz="4800" dirty="0" smtClean="0"/>
              <a:t>抗インフルエンザ薬処方推定人数・率</a:t>
            </a:r>
            <a:r>
              <a:rPr lang="en-US" altLang="ja-JP" sz="4800" dirty="0" smtClean="0"/>
              <a:t/>
            </a:r>
            <a:br>
              <a:rPr lang="en-US" altLang="ja-JP" sz="4800" dirty="0" smtClean="0"/>
            </a:br>
            <a:r>
              <a:rPr lang="ja-JP" altLang="en-US" sz="4800" dirty="0" smtClean="0"/>
              <a:t>（</a:t>
            </a:r>
            <a:r>
              <a:rPr lang="en-US" altLang="ja-JP" sz="4800" dirty="0" smtClean="0"/>
              <a:t>2006-07</a:t>
            </a:r>
            <a:r>
              <a:rPr lang="ja-JP" altLang="en-US" sz="4800" dirty="0" smtClean="0"/>
              <a:t>～</a:t>
            </a:r>
            <a:r>
              <a:rPr lang="en-US" altLang="ja-JP" sz="4800" dirty="0" smtClean="0"/>
              <a:t>2008-09</a:t>
            </a:r>
            <a:r>
              <a:rPr lang="ja-JP" altLang="en-US" sz="4800" dirty="0" smtClean="0"/>
              <a:t>年の平均）</a:t>
            </a:r>
            <a:endParaRPr lang="en-US" altLang="ja-JP" sz="4800" dirty="0" smtClean="0"/>
          </a:p>
        </p:txBody>
      </p:sp>
      <p:graphicFrame>
        <p:nvGraphicFramePr>
          <p:cNvPr id="6" name="表プレースホルダ 5"/>
          <p:cNvGraphicFramePr>
            <a:graphicFrameLocks noGrp="1"/>
          </p:cNvGraphicFramePr>
          <p:nvPr>
            <p:ph type="tbl" idx="1"/>
          </p:nvPr>
        </p:nvGraphicFramePr>
        <p:xfrm>
          <a:off x="900113" y="2371725"/>
          <a:ext cx="11287205" cy="5857912"/>
        </p:xfrm>
        <a:graphic>
          <a:graphicData uri="http://schemas.openxmlformats.org/drawingml/2006/table">
            <a:tbl>
              <a:tblPr/>
              <a:tblGrid>
                <a:gridCol w="2381497"/>
                <a:gridCol w="1451074"/>
                <a:gridCol w="1451074"/>
                <a:gridCol w="1451074"/>
                <a:gridCol w="1451074"/>
                <a:gridCol w="1550706"/>
                <a:gridCol w="1550706"/>
              </a:tblGrid>
              <a:tr h="732239">
                <a:tc gridSpan="7">
                  <a:txBody>
                    <a:bodyPr/>
                    <a:lstStyle/>
                    <a:p>
                      <a:pPr algn="ctr">
                        <a:spcAft>
                          <a:spcPts val="0"/>
                        </a:spcAft>
                      </a:pPr>
                      <a:r>
                        <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予防接種</a:t>
                      </a: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32239">
                <a:tc rowSpan="2">
                  <a:txBody>
                    <a:bodyPr/>
                    <a:lstStyle/>
                    <a:p>
                      <a:pPr algn="ctr">
                        <a:spcAft>
                          <a:spcPts val="0"/>
                        </a:spcAft>
                      </a:pPr>
                      <a:r>
                        <a:rPr lang="ja-JP" sz="32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平均接種者数</a:t>
                      </a:r>
                    </a:p>
                    <a:p>
                      <a:pPr algn="ctr">
                        <a:spcAft>
                          <a:spcPts val="0"/>
                        </a:spcAft>
                      </a:pPr>
                      <a:r>
                        <a:rPr lang="ja-JP" sz="32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（万人）</a:t>
                      </a:r>
                    </a:p>
                  </a:txBody>
                  <a:tcPr marL="62865" marR="6286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gridSpan="6">
                  <a:txBody>
                    <a:bodyPr/>
                    <a:lstStyle/>
                    <a:p>
                      <a:pPr algn="ctr">
                        <a:spcAft>
                          <a:spcPts val="0"/>
                        </a:spcAft>
                      </a:pPr>
                      <a:r>
                        <a:rPr lang="ja-JP" sz="3600" b="1" kern="10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平均接種率（％）</a:t>
                      </a:r>
                    </a:p>
                  </a:txBody>
                  <a:tcPr marL="62865" marR="6286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32239">
                <a:tc vMerge="1">
                  <a:txBody>
                    <a:bodyPr/>
                    <a:lstStyle/>
                    <a:p>
                      <a:endParaRPr kumimoji="1" lang="ja-JP" altLang="en-US"/>
                    </a:p>
                  </a:txBody>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0</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1-5</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6-12</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13-64</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65-</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全年齢</a:t>
                      </a: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732239">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4,153</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23.2</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55.1</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43.0</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23.1</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55.1</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32.6</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r h="732239">
                <a:tc gridSpan="7">
                  <a:txBody>
                    <a:bodyPr/>
                    <a:lstStyle/>
                    <a:p>
                      <a:pPr algn="ctr">
                        <a:spcAft>
                          <a:spcPts val="0"/>
                        </a:spcAft>
                      </a:pPr>
                      <a:r>
                        <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抗インフルエンザ薬</a:t>
                      </a: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32239">
                <a:tc rowSpan="2">
                  <a:txBody>
                    <a:bodyPr/>
                    <a:lstStyle/>
                    <a:p>
                      <a:pPr algn="ctr">
                        <a:spcAft>
                          <a:spcPts val="0"/>
                        </a:spcAft>
                      </a:pPr>
                      <a:r>
                        <a:rPr lang="ja-JP" sz="32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平均</a:t>
                      </a:r>
                      <a:r>
                        <a:rPr lang="ja-JP" sz="32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処方</a:t>
                      </a:r>
                      <a:endParaRPr lang="en-US" altLang="ja-JP" sz="32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p>
                      <a:pPr algn="ctr">
                        <a:spcAft>
                          <a:spcPts val="0"/>
                        </a:spcAft>
                      </a:pPr>
                      <a:r>
                        <a:rPr lang="ja-JP" sz="32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人数</a:t>
                      </a:r>
                      <a:endParaRPr lang="ja-JP" sz="32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p>
                      <a:pPr algn="ctr">
                        <a:spcAft>
                          <a:spcPts val="0"/>
                        </a:spcAft>
                      </a:pPr>
                      <a:r>
                        <a:rPr lang="ja-JP" sz="32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（万人）</a:t>
                      </a:r>
                    </a:p>
                  </a:txBody>
                  <a:tcPr marL="62865" marR="62865"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gridSpan="6">
                  <a:txBody>
                    <a:bodyPr/>
                    <a:lstStyle/>
                    <a:p>
                      <a:pPr algn="ctr">
                        <a:spcAft>
                          <a:spcPts val="0"/>
                        </a:spcAft>
                      </a:pPr>
                      <a:r>
                        <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平均処方率（％）</a:t>
                      </a: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732239">
                <a:tc vMerge="1">
                  <a:txBody>
                    <a:bodyPr/>
                    <a:lstStyle/>
                    <a:p>
                      <a:endParaRPr kumimoji="1" lang="ja-JP" altLang="en-US"/>
                    </a:p>
                  </a:txBody>
                  <a:tcPr/>
                </a:tc>
                <a:tc gridSpan="2">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0-9</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hMerge="1">
                  <a:txBody>
                    <a:bodyPr/>
                    <a:lstStyle/>
                    <a:p>
                      <a:endParaRPr kumimoji="1" lang="ja-JP" altLang="en-US"/>
                    </a:p>
                  </a:txBody>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10-19</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20-64</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en-US"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65-</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全年齢</a:t>
                      </a: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tcPr>
                </a:tc>
              </a:tr>
              <a:tr h="732239">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  433</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14.9</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6.3</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2.3</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0.5</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n-US"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3.4</a:t>
                      </a:r>
                      <a:endParaRPr lang="ja-JP" sz="4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 Box 34"/>
          <p:cNvSpPr txBox="1">
            <a:spLocks noChangeArrowheads="1"/>
          </p:cNvSpPr>
          <p:nvPr/>
        </p:nvSpPr>
        <p:spPr bwMode="auto">
          <a:xfrm>
            <a:off x="1614488" y="8372475"/>
            <a:ext cx="10109200" cy="1052513"/>
          </a:xfrm>
          <a:prstGeom prst="rect">
            <a:avLst/>
          </a:prstGeom>
          <a:noFill/>
          <a:ln w="9525">
            <a:noFill/>
            <a:miter lim="800000"/>
            <a:headEnd/>
            <a:tailEnd/>
          </a:ln>
          <a:effectLst/>
        </p:spPr>
        <p:txBody>
          <a:bodyPr wrap="none" lIns="127954" tIns="63980" rIns="127954" bIns="63980">
            <a:spAutoFit/>
          </a:bodyPr>
          <a:lstStyle/>
          <a:p>
            <a:pPr defTabSz="1279525">
              <a:defRPr/>
            </a:pPr>
            <a:r>
              <a:rPr lang="ja-JP" altLang="en-US" sz="2000" b="1" dirty="0">
                <a:effectLst>
                  <a:outerShdw blurRad="38100" dist="38100" dir="2700000" algn="tl">
                    <a:srgbClr val="FFFFFF"/>
                  </a:outerShdw>
                </a:effectLst>
                <a:latin typeface="ＭＳ Ｐゴシック" pitchFamily="50" charset="-128"/>
              </a:rPr>
              <a:t>資料：三浦宜彦．第</a:t>
            </a:r>
            <a:r>
              <a:rPr lang="en-US" altLang="ja-JP" sz="2000" b="1" dirty="0">
                <a:effectLst>
                  <a:outerShdw blurRad="38100" dist="38100" dir="2700000" algn="tl">
                    <a:srgbClr val="FFFFFF"/>
                  </a:outerShdw>
                </a:effectLst>
                <a:latin typeface="ＭＳ Ｐゴシック" pitchFamily="50" charset="-128"/>
              </a:rPr>
              <a:t>11</a:t>
            </a:r>
            <a:r>
              <a:rPr lang="ja-JP" altLang="en-US" sz="2000" b="1" dirty="0">
                <a:effectLst>
                  <a:outerShdw blurRad="38100" dist="38100" dir="2700000" algn="tl">
                    <a:srgbClr val="FFFFFF"/>
                  </a:outerShdw>
                </a:effectLst>
                <a:latin typeface="ＭＳ Ｐゴシック" pitchFamily="50" charset="-128"/>
              </a:rPr>
              <a:t>～</a:t>
            </a:r>
            <a:r>
              <a:rPr lang="en-US" altLang="ja-JP" sz="2000" b="1" dirty="0">
                <a:effectLst>
                  <a:outerShdw blurRad="38100" dist="38100" dir="2700000" algn="tl">
                    <a:srgbClr val="FFFFFF"/>
                  </a:outerShdw>
                </a:effectLst>
                <a:latin typeface="ＭＳ Ｐゴシック" pitchFamily="50" charset="-128"/>
              </a:rPr>
              <a:t>13</a:t>
            </a:r>
            <a:r>
              <a:rPr lang="ja-JP" altLang="en-US" sz="2000" b="1" dirty="0">
                <a:effectLst>
                  <a:outerShdw blurRad="38100" dist="38100" dir="2700000" algn="tl">
                    <a:srgbClr val="FFFFFF"/>
                  </a:outerShdw>
                </a:effectLst>
                <a:latin typeface="ＭＳ Ｐゴシック" pitchFamily="50" charset="-128"/>
              </a:rPr>
              <a:t>回厚生労働省インフルエンザワクチン需要検討会資料</a:t>
            </a:r>
            <a:endParaRPr lang="en-US" altLang="ja-JP" sz="2000" b="1" dirty="0">
              <a:effectLst>
                <a:outerShdw blurRad="38100" dist="38100" dir="2700000" algn="tl">
                  <a:srgbClr val="FFFFFF"/>
                </a:outerShdw>
              </a:effectLst>
              <a:latin typeface="ＭＳ Ｐゴシック" pitchFamily="50" charset="-128"/>
            </a:endParaRPr>
          </a:p>
          <a:p>
            <a:pPr defTabSz="1279525">
              <a:defRPr/>
            </a:pPr>
            <a:r>
              <a:rPr lang="ja-JP" altLang="en-US" sz="2000" b="1" dirty="0">
                <a:effectLst>
                  <a:outerShdw blurRad="38100" dist="38100" dir="2700000" algn="tl">
                    <a:srgbClr val="FFFFFF"/>
                  </a:outerShdw>
                </a:effectLst>
                <a:latin typeface="ＭＳ Ｐゴシック" pitchFamily="50" charset="-128"/>
              </a:rPr>
              <a:t>　　　　厚生労働省．インフルエンザ患者における抗インフルエンザ薬（タミフル及びリレンザ）</a:t>
            </a:r>
            <a:endParaRPr lang="en-US" altLang="ja-JP" sz="2000" b="1" dirty="0">
              <a:effectLst>
                <a:outerShdw blurRad="38100" dist="38100" dir="2700000" algn="tl">
                  <a:srgbClr val="FFFFFF"/>
                </a:outerShdw>
              </a:effectLst>
              <a:latin typeface="ＭＳ Ｐゴシック" pitchFamily="50" charset="-128"/>
            </a:endParaRPr>
          </a:p>
          <a:p>
            <a:pPr defTabSz="1279525">
              <a:defRPr/>
            </a:pPr>
            <a:r>
              <a:rPr lang="ja-JP" altLang="en-US" sz="2000" b="1" dirty="0">
                <a:effectLst>
                  <a:outerShdw blurRad="38100" dist="38100" dir="2700000" algn="tl">
                    <a:srgbClr val="FFFFFF"/>
                  </a:outerShdw>
                </a:effectLst>
                <a:latin typeface="ＭＳ Ｐゴシック" pitchFamily="50" charset="-128"/>
              </a:rPr>
              <a:t>　　　　の使用状況について．</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0" y="868363"/>
            <a:ext cx="12347575" cy="989012"/>
          </a:xfrm>
        </p:spPr>
        <p:txBody>
          <a:bodyPr/>
          <a:lstStyle/>
          <a:p>
            <a:pPr eaLnBrk="1" hangingPunct="1">
              <a:defRPr/>
            </a:pPr>
            <a:r>
              <a:rPr lang="ja-JP" altLang="en-US" sz="4800" dirty="0" smtClean="0"/>
              <a:t>学童への強制接種期の</a:t>
            </a:r>
            <a:r>
              <a:rPr lang="en-US" altLang="ja-JP" sz="4800" dirty="0" smtClean="0"/>
              <a:t/>
            </a:r>
            <a:br>
              <a:rPr lang="en-US" altLang="ja-JP" sz="4800" dirty="0" smtClean="0"/>
            </a:br>
            <a:r>
              <a:rPr lang="ja-JP" altLang="en-US" sz="4800" dirty="0" smtClean="0"/>
              <a:t>超過死亡率低下と予防接種との関連</a:t>
            </a:r>
            <a:endParaRPr lang="en-US" altLang="ja-JP" sz="4800" dirty="0" smtClean="0"/>
          </a:p>
        </p:txBody>
      </p:sp>
      <p:graphicFrame>
        <p:nvGraphicFramePr>
          <p:cNvPr id="8" name="表プレースホルダ 7"/>
          <p:cNvGraphicFramePr>
            <a:graphicFrameLocks noGrp="1"/>
          </p:cNvGraphicFramePr>
          <p:nvPr>
            <p:ph type="tbl" idx="1"/>
          </p:nvPr>
        </p:nvGraphicFramePr>
        <p:xfrm>
          <a:off x="1042988" y="2228850"/>
          <a:ext cx="10858574" cy="6113640"/>
        </p:xfrm>
        <a:graphic>
          <a:graphicData uri="http://schemas.openxmlformats.org/drawingml/2006/table">
            <a:tbl>
              <a:tblPr/>
              <a:tblGrid>
                <a:gridCol w="4113344"/>
                <a:gridCol w="2248410"/>
                <a:gridCol w="2248410"/>
                <a:gridCol w="2248410"/>
              </a:tblGrid>
              <a:tr h="1410900">
                <a:tc>
                  <a:txBody>
                    <a:bodyPr/>
                    <a:lstStyle/>
                    <a:p>
                      <a:pPr algn="ctr">
                        <a:spcAft>
                          <a:spcPts val="0"/>
                        </a:spcAft>
                      </a:pPr>
                      <a:endParaRPr lang="en-US"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乳幼児</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en-US" alt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p>
                      <a:pPr algn="ctr">
                        <a:spcAft>
                          <a:spcPts val="0"/>
                        </a:spcAft>
                      </a:pP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学童・</a:t>
                      </a: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少年</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青年</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en-US" alt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p>
                      <a:pPr algn="ctr">
                        <a:spcAft>
                          <a:spcPts val="0"/>
                        </a:spcAft>
                      </a:pP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中高年</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高齢者</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1410900">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超過死亡率低下</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p>
                      <a:pPr algn="ctr">
                        <a:spcAft>
                          <a:spcPts val="0"/>
                        </a:spcAft>
                      </a:pPr>
                      <a:r>
                        <a:rPr 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alt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勧奨</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接種期→</a:t>
                      </a:r>
                      <a:endParaRPr lang="en-US" alt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p>
                      <a:pPr algn="ctr">
                        <a:spcAft>
                          <a:spcPts val="0"/>
                        </a:spcAft>
                      </a:pPr>
                      <a:r>
                        <a:rPr lang="ja-JP" alt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強制</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接種期</a:t>
                      </a:r>
                      <a:r>
                        <a:rPr lang="en-US"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algn="ctr">
                        <a:spcAft>
                          <a:spcPts val="0"/>
                        </a:spcAft>
                      </a:pPr>
                      <a:r>
                        <a:rPr lang="ja-JP" sz="54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altLang="en-US"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algn="ctr">
                        <a:spcAft>
                          <a:spcPts val="0"/>
                        </a:spcAft>
                      </a:pPr>
                      <a:r>
                        <a:rPr lang="ja-JP"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altLang="en-US"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algn="ctr">
                        <a:spcAft>
                          <a:spcPts val="0"/>
                        </a:spcAft>
                      </a:pPr>
                      <a:r>
                        <a:rPr lang="ja-JP"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r>
              <a:tr h="1410900">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予防接種率（％）</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c>
                  <a:txBody>
                    <a:bodyPr/>
                    <a:lstStyle/>
                    <a:p>
                      <a:pPr algn="ctr">
                        <a:spcAft>
                          <a:spcPts val="0"/>
                        </a:spcAft>
                      </a:pPr>
                      <a:r>
                        <a:rPr lang="ja-JP" sz="54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altLang="en-US"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c>
                  <a:txBody>
                    <a:bodyPr/>
                    <a:lstStyle/>
                    <a:p>
                      <a:pPr algn="ctr">
                        <a:spcAft>
                          <a:spcPts val="0"/>
                        </a:spcAft>
                      </a:pPr>
                      <a:r>
                        <a:rPr lang="ja-JP" altLang="en-US"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54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a:t>
                      </a:r>
                      <a:endParaRPr lang="ja-JP" altLang="en-US" sz="54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r>
              <a:tr h="1410900">
                <a:tc>
                  <a:txBody>
                    <a:bodyPr/>
                    <a:lstStyle/>
                    <a:p>
                      <a:pPr algn="ctr">
                        <a:spcAft>
                          <a:spcPts val="0"/>
                        </a:spcAft>
                      </a:pPr>
                      <a:r>
                        <a:rPr lang="ja-JP" alt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超過死亡率低下</a:t>
                      </a:r>
                      <a:endParaRPr lang="ja-JP" altLang="en-US" sz="36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p>
                      <a:pPr algn="ctr">
                        <a:spcAft>
                          <a:spcPts val="0"/>
                        </a:spcAft>
                      </a:pPr>
                      <a:r>
                        <a:rPr 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alt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強制接種期→</a:t>
                      </a:r>
                      <a:endParaRPr lang="en-US" alt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p>
                      <a:pPr algn="ctr">
                        <a:spcAft>
                          <a:spcPts val="0"/>
                        </a:spcAft>
                      </a:pPr>
                      <a:r>
                        <a:rPr lang="ja-JP" altLang="en-US" sz="3600" b="1" kern="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任意接種期</a:t>
                      </a:r>
                      <a:r>
                        <a:rPr 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altLang="en-US" sz="36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54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a:t>
                      </a: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altLang="en-US" sz="54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altLang="en-US" sz="5400" b="1" kern="10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4" name="Rectangle 2"/>
          <p:cNvSpPr>
            <a:spLocks noGrp="1" noChangeArrowheads="1"/>
          </p:cNvSpPr>
          <p:nvPr>
            <p:ph type="title"/>
          </p:nvPr>
        </p:nvSpPr>
        <p:spPr>
          <a:xfrm>
            <a:off x="0" y="868363"/>
            <a:ext cx="12347575" cy="989012"/>
          </a:xfrm>
        </p:spPr>
        <p:txBody>
          <a:bodyPr/>
          <a:lstStyle/>
          <a:p>
            <a:pPr eaLnBrk="1" hangingPunct="1">
              <a:defRPr/>
            </a:pPr>
            <a:r>
              <a:rPr lang="ja-JP" altLang="en-US" sz="4800" dirty="0" smtClean="0"/>
              <a:t>高齢者接種期の超過死亡率低下と</a:t>
            </a:r>
            <a:r>
              <a:rPr lang="en-US" altLang="ja-JP" sz="4800" dirty="0" smtClean="0"/>
              <a:t/>
            </a:r>
            <a:br>
              <a:rPr lang="en-US" altLang="ja-JP" sz="4800" dirty="0" smtClean="0"/>
            </a:br>
            <a:r>
              <a:rPr lang="ja-JP" altLang="en-US" sz="4800" dirty="0" smtClean="0"/>
              <a:t>予防接種・抗インフルエンザ薬処方との関連</a:t>
            </a:r>
            <a:endParaRPr lang="en-US" altLang="ja-JP" sz="4800" dirty="0" smtClean="0"/>
          </a:p>
        </p:txBody>
      </p:sp>
      <p:graphicFrame>
        <p:nvGraphicFramePr>
          <p:cNvPr id="8" name="表プレースホルダ 7"/>
          <p:cNvGraphicFramePr>
            <a:graphicFrameLocks noGrp="1"/>
          </p:cNvGraphicFramePr>
          <p:nvPr>
            <p:ph type="tbl" idx="1"/>
          </p:nvPr>
        </p:nvGraphicFramePr>
        <p:xfrm>
          <a:off x="1042988" y="2228850"/>
          <a:ext cx="10858574" cy="5878620"/>
        </p:xfrm>
        <a:graphic>
          <a:graphicData uri="http://schemas.openxmlformats.org/drawingml/2006/table">
            <a:tbl>
              <a:tblPr/>
              <a:tblGrid>
                <a:gridCol w="4113344"/>
                <a:gridCol w="2248410"/>
                <a:gridCol w="2248410"/>
                <a:gridCol w="2248410"/>
              </a:tblGrid>
              <a:tr h="1410900">
                <a:tc>
                  <a:txBody>
                    <a:bodyPr/>
                    <a:lstStyle/>
                    <a:p>
                      <a:pPr algn="ctr">
                        <a:spcAft>
                          <a:spcPts val="0"/>
                        </a:spcAft>
                      </a:pPr>
                      <a:endParaRPr lang="en-US"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乳幼児</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en-US" alt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p>
                      <a:pPr algn="ctr">
                        <a:spcAft>
                          <a:spcPts val="0"/>
                        </a:spcAft>
                      </a:pP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学童・</a:t>
                      </a: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少年</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青年</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en-US" alt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p>
                      <a:pPr algn="ctr">
                        <a:spcAft>
                          <a:spcPts val="0"/>
                        </a:spcAft>
                      </a:pP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中高年</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高齢者</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dot"/>
                      <a:round/>
                      <a:headEnd type="none" w="med" len="med"/>
                      <a:tailEnd type="none" w="med" len="med"/>
                    </a:lnB>
                  </a:tcPr>
                </a:tc>
              </a:tr>
              <a:tr h="1410900">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超過死亡率低下</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p>
                      <a:pPr algn="ctr">
                        <a:spcAft>
                          <a:spcPts val="0"/>
                        </a:spcAft>
                      </a:pPr>
                      <a:r>
                        <a:rPr 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r>
                        <a:rPr lang="ja-JP" altLang="en-US" sz="3600" b="1" kern="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任意</a:t>
                      </a:r>
                      <a:r>
                        <a:rPr lang="ja-JP" sz="3600" b="1" kern="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接種期</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en-US" alt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endParaRPr>
                    </a:p>
                    <a:p>
                      <a:pPr algn="ctr">
                        <a:spcAft>
                          <a:spcPts val="0"/>
                        </a:spcAft>
                      </a:pPr>
                      <a:r>
                        <a:rPr lang="ja-JP" altLang="en-US"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高齢者</a:t>
                      </a:r>
                      <a:r>
                        <a:rPr lang="ja-JP" sz="3600" b="1" kern="0" dirty="0" smtClea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接種期</a:t>
                      </a:r>
                      <a:r>
                        <a:rPr lang="en-US"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algn="ctr">
                        <a:spcAft>
                          <a:spcPts val="0"/>
                        </a:spcAft>
                      </a:pPr>
                      <a:r>
                        <a:rPr lang="ja-JP" sz="54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algn="ctr">
                        <a:spcAft>
                          <a:spcPts val="0"/>
                        </a:spcAft>
                      </a:pPr>
                      <a:r>
                        <a:rPr lang="ja-JP" sz="5400" b="1" ker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c>
                  <a:txBody>
                    <a:bodyPr/>
                    <a:lstStyle/>
                    <a:p>
                      <a:pPr algn="ctr">
                        <a:spcAft>
                          <a:spcPts val="0"/>
                        </a:spcAft>
                      </a:pPr>
                      <a:r>
                        <a:rPr lang="ja-JP" sz="5400" b="1" ker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w="12700" cap="flat" cmpd="sng" algn="ctr">
                      <a:solidFill>
                        <a:srgbClr val="000000"/>
                      </a:solidFill>
                      <a:prstDash val="dot"/>
                      <a:round/>
                      <a:headEnd type="none" w="med" len="med"/>
                      <a:tailEnd type="none" w="med" len="med"/>
                    </a:lnT>
                    <a:lnB>
                      <a:noFill/>
                    </a:lnB>
                  </a:tcPr>
                </a:tc>
              </a:tr>
              <a:tr h="1410900">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予防接種率（％）</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c>
                  <a:txBody>
                    <a:bodyPr/>
                    <a:lstStyle/>
                    <a:p>
                      <a:pPr algn="ctr">
                        <a:spcAft>
                          <a:spcPts val="0"/>
                        </a:spcAft>
                      </a:pPr>
                      <a:r>
                        <a:rPr lang="ja-JP" sz="54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c>
                  <a:txBody>
                    <a:bodyPr/>
                    <a:lstStyle/>
                    <a:p>
                      <a:pPr algn="ctr">
                        <a:spcAft>
                          <a:spcPts val="0"/>
                        </a:spcAft>
                      </a:pPr>
                      <a:r>
                        <a:rPr lang="ja-JP" sz="54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c>
                  <a:txBody>
                    <a:bodyPr/>
                    <a:lstStyle/>
                    <a:p>
                      <a:pPr algn="ctr">
                        <a:spcAft>
                          <a:spcPts val="0"/>
                        </a:spcAft>
                      </a:pPr>
                      <a:r>
                        <a:rPr lang="ja-JP" sz="5400" b="1" ker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a:noFill/>
                    </a:lnB>
                  </a:tcPr>
                </a:tc>
              </a:tr>
              <a:tr h="1410900">
                <a:tc>
                  <a:txBody>
                    <a:bodyPr/>
                    <a:lstStyle/>
                    <a:p>
                      <a:pPr algn="ctr">
                        <a:spcAft>
                          <a:spcPts val="0"/>
                        </a:spcAft>
                      </a:pPr>
                      <a:r>
                        <a:rPr lang="ja-JP" sz="36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抗インフルエンザ薬処方率（％）</a:t>
                      </a:r>
                      <a:endParaRPr lang="ja-JP" sz="36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5400" b="1" kern="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54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Aft>
                          <a:spcPts val="0"/>
                        </a:spcAft>
                      </a:pPr>
                      <a:r>
                        <a:rPr lang="ja-JP" sz="5400" b="1" kern="0" dirty="0">
                          <a:effectLst>
                            <a:outerShdw blurRad="38100" dist="38100" dir="2700000" algn="tl">
                              <a:srgbClr val="000000">
                                <a:alpha val="43137"/>
                              </a:srgbClr>
                            </a:outerShdw>
                          </a:effectLst>
                          <a:latin typeface="ＭＳ Ｐゴシック" pitchFamily="50" charset="-128"/>
                          <a:ea typeface="ＭＳ Ｐゴシック" pitchFamily="50" charset="-128"/>
                          <a:cs typeface="ＭＳ Ｐゴシック"/>
                        </a:rPr>
                        <a:t>＋</a:t>
                      </a:r>
                      <a:endParaRPr lang="ja-JP" sz="5400" b="1" kern="100" dirty="0">
                        <a:effectLst>
                          <a:outerShdw blurRad="38100" dist="38100" dir="2700000" algn="tl">
                            <a:srgbClr val="000000">
                              <a:alpha val="43137"/>
                            </a:srgbClr>
                          </a:outerShdw>
                        </a:effectLst>
                        <a:latin typeface="ＭＳ Ｐゴシック" pitchFamily="50" charset="-128"/>
                        <a:ea typeface="ＭＳ Ｐゴシック" pitchFamily="50" charset="-128"/>
                        <a:cs typeface="Times New Roman"/>
                      </a:endParaRPr>
                    </a:p>
                  </a:txBody>
                  <a:tcPr marL="62865" marR="62865" marT="0" marB="0" anchor="ctr">
                    <a:lnL>
                      <a:noFill/>
                    </a:lnL>
                    <a:lnR>
                      <a:noFill/>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p:txBody>
          <a:bodyPr/>
          <a:lstStyle/>
          <a:p>
            <a:pPr eaLnBrk="1" hangingPunct="1">
              <a:defRPr/>
            </a:pPr>
            <a:r>
              <a:rPr lang="ja-JP" altLang="en-US" dirty="0" smtClean="0"/>
              <a:t>考察</a:t>
            </a:r>
          </a:p>
        </p:txBody>
      </p:sp>
      <p:sp>
        <p:nvSpPr>
          <p:cNvPr id="533507" name="Rectangle 3"/>
          <p:cNvSpPr>
            <a:spLocks noGrp="1" noChangeArrowheads="1"/>
          </p:cNvSpPr>
          <p:nvPr>
            <p:ph type="body" idx="1"/>
          </p:nvPr>
        </p:nvSpPr>
        <p:spPr>
          <a:xfrm>
            <a:off x="279400" y="1800225"/>
            <a:ext cx="11979275" cy="7659688"/>
          </a:xfrm>
        </p:spPr>
        <p:txBody>
          <a:bodyPr/>
          <a:lstStyle/>
          <a:p>
            <a:pPr eaLnBrk="1" hangingPunct="1">
              <a:defRPr/>
            </a:pPr>
            <a:r>
              <a:rPr lang="ja-JP" altLang="en-US" sz="4800" dirty="0" smtClean="0"/>
              <a:t>インフルエンザ超過死亡と予防接種制度</a:t>
            </a:r>
          </a:p>
          <a:p>
            <a:pPr lvl="1" eaLnBrk="1" hangingPunct="1">
              <a:defRPr/>
            </a:pPr>
            <a:r>
              <a:rPr lang="ja-JP" altLang="en-US" sz="4000" dirty="0" smtClean="0"/>
              <a:t>年齢調整後も粗超過死亡率とほぼ同様の傾向</a:t>
            </a:r>
          </a:p>
          <a:p>
            <a:pPr lvl="1" eaLnBrk="1" hangingPunct="1">
              <a:defRPr/>
            </a:pPr>
            <a:r>
              <a:rPr lang="ja-JP" altLang="en-US" sz="4000" dirty="0" smtClean="0"/>
              <a:t>勧奨接種前，勧奨接種期，強制接種期と低下</a:t>
            </a:r>
          </a:p>
          <a:p>
            <a:pPr lvl="1" eaLnBrk="1" hangingPunct="1">
              <a:defRPr/>
            </a:pPr>
            <a:r>
              <a:rPr lang="ja-JP" altLang="en-US" sz="4000" dirty="0" smtClean="0"/>
              <a:t>意向配慮期から任意接種期には反転増大 </a:t>
            </a:r>
          </a:p>
          <a:p>
            <a:pPr lvl="1" eaLnBrk="1" hangingPunct="1">
              <a:defRPr/>
            </a:pPr>
            <a:r>
              <a:rPr lang="ja-JP" altLang="en-US" sz="4000" dirty="0" smtClean="0"/>
              <a:t>高齢者接種期には再び減少</a:t>
            </a:r>
          </a:p>
          <a:p>
            <a:pPr eaLnBrk="1" hangingPunct="1">
              <a:defRPr/>
            </a:pPr>
            <a:r>
              <a:rPr lang="ja-JP" altLang="en-US" sz="4800" dirty="0" smtClean="0"/>
              <a:t>福見理論との関連</a:t>
            </a:r>
          </a:p>
          <a:p>
            <a:pPr lvl="1" eaLnBrk="1" hangingPunct="1">
              <a:lnSpc>
                <a:spcPct val="90000"/>
              </a:lnSpc>
              <a:defRPr/>
            </a:pPr>
            <a:r>
              <a:rPr lang="ja-JP" altLang="en-US" sz="4000" dirty="0" smtClean="0"/>
              <a:t>学童接種：高齢者・乳幼児に波及（社会防衛？）</a:t>
            </a:r>
          </a:p>
          <a:p>
            <a:pPr lvl="1" eaLnBrk="1" hangingPunct="1">
              <a:lnSpc>
                <a:spcPct val="90000"/>
              </a:lnSpc>
              <a:defRPr/>
            </a:pPr>
            <a:r>
              <a:rPr lang="ja-JP" altLang="en-US" sz="4000" dirty="0" smtClean="0"/>
              <a:t>高齢者接種：接種率に応じ死亡減（個人防衛？）</a:t>
            </a:r>
          </a:p>
          <a:p>
            <a:pPr lvl="1" eaLnBrk="1" hangingPunct="1">
              <a:lnSpc>
                <a:spcPct val="90000"/>
              </a:lnSpc>
              <a:defRPr/>
            </a:pPr>
            <a:r>
              <a:rPr lang="ja-JP" altLang="en-US" sz="4000" dirty="0" smtClean="0"/>
              <a:t>予防接種の“社会防衛”的役割を再考すべき</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2306" name="Rectangle 2"/>
          <p:cNvSpPr>
            <a:spLocks noGrp="1" noChangeArrowheads="1"/>
          </p:cNvSpPr>
          <p:nvPr>
            <p:ph type="title"/>
          </p:nvPr>
        </p:nvSpPr>
        <p:spPr/>
        <p:txBody>
          <a:bodyPr/>
          <a:lstStyle/>
          <a:p>
            <a:pPr eaLnBrk="1" hangingPunct="1">
              <a:defRPr/>
            </a:pPr>
            <a:r>
              <a:rPr lang="ja-JP" altLang="en-US" sz="5600" dirty="0" smtClean="0"/>
              <a:t>映画</a:t>
            </a:r>
            <a:r>
              <a:rPr lang="ja-JP" altLang="en-US" sz="5600" dirty="0" smtClean="0"/>
              <a:t>　</a:t>
            </a:r>
            <a:r>
              <a:rPr lang="ja-JP" altLang="en-US" sz="5600" dirty="0" smtClean="0"/>
              <a:t>サクリファイス</a:t>
            </a:r>
            <a:r>
              <a:rPr lang="en-US" altLang="ja-JP" sz="5600" dirty="0" smtClean="0"/>
              <a:t/>
            </a:r>
            <a:br>
              <a:rPr lang="en-US" altLang="ja-JP" sz="5600" dirty="0" smtClean="0"/>
            </a:br>
            <a:r>
              <a:rPr lang="en-US" altLang="ja-JP" sz="5600" dirty="0" smtClean="0"/>
              <a:t>(</a:t>
            </a:r>
            <a:r>
              <a:rPr lang="ja-JP" altLang="en-US" sz="5600" dirty="0" smtClean="0"/>
              <a:t>アンドレイ</a:t>
            </a:r>
            <a:r>
              <a:rPr lang="ja-JP" altLang="en-US" sz="5600" dirty="0" smtClean="0"/>
              <a:t>・</a:t>
            </a:r>
            <a:r>
              <a:rPr lang="ja-JP" altLang="en-US" sz="5600" dirty="0" smtClean="0"/>
              <a:t>タルコフスキー，</a:t>
            </a:r>
            <a:r>
              <a:rPr lang="en-US" altLang="ja-JP" sz="5600" dirty="0" smtClean="0"/>
              <a:t>1986</a:t>
            </a:r>
            <a:r>
              <a:rPr lang="ja-JP" altLang="en-US" sz="5600" dirty="0" smtClean="0"/>
              <a:t>年</a:t>
            </a:r>
            <a:r>
              <a:rPr lang="en-US" altLang="ja-JP" sz="5600" dirty="0" smtClean="0"/>
              <a:t>)</a:t>
            </a:r>
            <a:endParaRPr lang="ja-JP" altLang="en-US" sz="5600" dirty="0" smtClean="0"/>
          </a:p>
        </p:txBody>
      </p:sp>
      <p:pic>
        <p:nvPicPr>
          <p:cNvPr id="240642" name="Picture 2" descr="213_4.jpg"/>
          <p:cNvPicPr>
            <a:picLocks noChangeAspect="1" noChangeArrowheads="1"/>
          </p:cNvPicPr>
          <p:nvPr/>
        </p:nvPicPr>
        <p:blipFill>
          <a:blip r:embed="rId2"/>
          <a:srcRect/>
          <a:stretch>
            <a:fillRect/>
          </a:stretch>
        </p:blipFill>
        <p:spPr bwMode="auto">
          <a:xfrm>
            <a:off x="1900206" y="2371708"/>
            <a:ext cx="8858312" cy="5846486"/>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“サクリファイス”のジレンマ</a:t>
            </a:r>
            <a:r>
              <a:rPr kumimoji="1" lang="en-US" altLang="ja-JP" dirty="0" smtClean="0"/>
              <a:t>(?)</a:t>
            </a:r>
            <a:endParaRPr kumimoji="1" lang="ja-JP" altLang="en-US" dirty="0"/>
          </a:p>
        </p:txBody>
      </p:sp>
      <p:graphicFrame>
        <p:nvGraphicFramePr>
          <p:cNvPr id="4" name="コンテンツ プレースホルダ 3"/>
          <p:cNvGraphicFramePr>
            <a:graphicFrameLocks noGrp="1"/>
          </p:cNvGraphicFramePr>
          <p:nvPr>
            <p:ph idx="1"/>
          </p:nvPr>
        </p:nvGraphicFramePr>
        <p:xfrm>
          <a:off x="639763" y="2239961"/>
          <a:ext cx="11522077" cy="5162561"/>
        </p:xfrm>
        <a:graphic>
          <a:graphicData uri="http://schemas.openxmlformats.org/drawingml/2006/table">
            <a:tbl>
              <a:tblPr firstRow="1" bandRow="1">
                <a:tableStyleId>{5C22544A-7EE6-4342-B048-85BDC9FD1C3A}</a:tableStyleId>
              </a:tblPr>
              <a:tblGrid>
                <a:gridCol w="1689071"/>
                <a:gridCol w="3071834"/>
                <a:gridCol w="3380586"/>
                <a:gridCol w="3380586"/>
              </a:tblGrid>
              <a:tr h="1131879">
                <a:tc>
                  <a:txBody>
                    <a:bodyPr/>
                    <a:lstStyle/>
                    <a:p>
                      <a:pPr algn="ctr"/>
                      <a:endParaRPr kumimoji="1" lang="ja-JP" altLang="en-US" sz="4800" b="1" dirty="0">
                        <a:solidFill>
                          <a:schemeClr val="tx1"/>
                        </a:solidFill>
                        <a:effectLst>
                          <a:outerShdw blurRad="38100" dist="38100" dir="2700000" algn="tl">
                            <a:srgbClr val="000000">
                              <a:alpha val="43137"/>
                            </a:srgbClr>
                          </a:outerShdw>
                        </a:effectLst>
                        <a:latin typeface="+mn-lt"/>
                      </a:endParaRPr>
                    </a:p>
                  </a:txBody>
                  <a:tcPr anchor="ctr">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solidFill>
                      <a:srgbClr val="FFFFFF"/>
                    </a:solidFill>
                  </a:tcPr>
                </a:tc>
                <a:tc gridSpan="2">
                  <a:txBody>
                    <a:bodyPr/>
                    <a:lstStyle/>
                    <a:p>
                      <a:pPr algn="ctr"/>
                      <a:r>
                        <a:rPr kumimoji="1" lang="ja-JP" altLang="en-US" sz="4800" b="1" dirty="0" smtClean="0">
                          <a:solidFill>
                            <a:schemeClr val="tx1"/>
                          </a:solidFill>
                          <a:effectLst>
                            <a:outerShdw blurRad="38100" dist="38100" dir="2700000" algn="tl">
                              <a:srgbClr val="000000">
                                <a:alpha val="43137"/>
                              </a:srgbClr>
                            </a:outerShdw>
                          </a:effectLst>
                          <a:latin typeface="+mn-lt"/>
                        </a:rPr>
                        <a:t>家</a:t>
                      </a:r>
                      <a:endParaRPr kumimoji="1" lang="ja-JP" altLang="en-US" sz="4800" b="1" dirty="0">
                        <a:solidFill>
                          <a:schemeClr val="tx1"/>
                        </a:solidFill>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12700" cmpd="sng">
                      <a:noFill/>
                    </a:lnT>
                    <a:lnB w="38100" cmpd="sng">
                      <a:noFill/>
                    </a:lnB>
                    <a:lnTlToBr w="12700" cmpd="sng">
                      <a:noFill/>
                      <a:prstDash val="solid"/>
                    </a:lnTlToBr>
                    <a:lnBlToTr w="12700" cmpd="sng">
                      <a:noFill/>
                      <a:prstDash val="solid"/>
                    </a:lnBlToTr>
                    <a:solidFill>
                      <a:srgbClr val="FFFFCC"/>
                    </a:solidFill>
                  </a:tcPr>
                </a:tc>
                <a:tc hMerge="1">
                  <a:txBody>
                    <a:bodyPr/>
                    <a:lstStyle/>
                    <a:p>
                      <a:endParaRPr kumimoji="1" lang="ja-JP" altLang="en-US" dirty="0"/>
                    </a:p>
                  </a:txBody>
                  <a:tcPr>
                    <a:lnL w="12700" cmpd="sng">
                      <a:noFill/>
                    </a:lnL>
                    <a:solidFill>
                      <a:srgbClr val="FFFFCC"/>
                    </a:solidFill>
                  </a:tcPr>
                </a:tc>
              </a:tr>
              <a:tr h="1071570">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B w="12700" cap="flat" cmpd="sng" algn="ctr">
                      <a:solidFill>
                        <a:schemeClr val="tx1"/>
                      </a:solidFill>
                      <a:prstDash val="solid"/>
                      <a:round/>
                      <a:headEnd type="none" w="med" len="med"/>
                      <a:tailEnd type="none" w="med" len="med"/>
                    </a:lnB>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燃やす</a:t>
                      </a: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38100" cmpd="sng">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燃やさない</a:t>
                      </a:r>
                      <a:endParaRPr kumimoji="1" lang="ja-JP" altLang="en-US" sz="4800" b="1" dirty="0">
                        <a:effectLst>
                          <a:outerShdw blurRad="38100" dist="38100" dir="2700000" algn="tl">
                            <a:srgbClr val="000000">
                              <a:alpha val="43137"/>
                            </a:srgbClr>
                          </a:outerShdw>
                        </a:effectLst>
                        <a:latin typeface="+mn-lt"/>
                      </a:endParaRPr>
                    </a:p>
                  </a:txBody>
                  <a:tcPr anchor="ctr">
                    <a:lnB w="12700" cap="flat" cmpd="sng" algn="ctr">
                      <a:solidFill>
                        <a:schemeClr val="tx1"/>
                      </a:solidFill>
                      <a:prstDash val="solid"/>
                      <a:round/>
                      <a:headEnd type="none" w="med" len="med"/>
                      <a:tailEnd type="none" w="med" len="med"/>
                    </a:lnB>
                    <a:solidFill>
                      <a:srgbClr val="FFFFFF"/>
                    </a:solidFill>
                  </a:tcPr>
                </a:tc>
              </a:tr>
              <a:tr h="1479556">
                <a:tc rowSpan="2">
                  <a:txBody>
                    <a:bodyPr/>
                    <a:lstStyle/>
                    <a:p>
                      <a:pPr algn="ctr"/>
                      <a:r>
                        <a:rPr kumimoji="1" lang="ja-JP" altLang="en-US" sz="4800" b="1" dirty="0" smtClean="0">
                          <a:effectLst>
                            <a:outerShdw blurRad="38100" dist="38100" dir="2700000" algn="tl">
                              <a:srgbClr val="000000">
                                <a:alpha val="43137"/>
                              </a:srgbClr>
                            </a:outerShdw>
                          </a:effectLst>
                          <a:latin typeface="+mn-lt"/>
                        </a:rPr>
                        <a:t>核戦争</a:t>
                      </a:r>
                      <a:endParaRPr kumimoji="1" lang="en-US" altLang="ja-JP" sz="4800" b="1" dirty="0" smtClean="0">
                        <a:effectLst>
                          <a:outerShdw blurRad="38100" dist="38100" dir="2700000" algn="tl">
                            <a:srgbClr val="000000">
                              <a:alpha val="43137"/>
                            </a:srgbClr>
                          </a:outerShdw>
                        </a:effectLst>
                        <a:latin typeface="+mn-lt"/>
                      </a:endParaRPr>
                    </a:p>
                  </a:txBody>
                  <a:tcPr vert="eaVert" anchor="ctr">
                    <a:lnT w="12700" cap="flat" cmpd="sng" algn="ctr">
                      <a:solidFill>
                        <a:schemeClr val="tx1"/>
                      </a:solidFill>
                      <a:prstDash val="solid"/>
                      <a:round/>
                      <a:headEnd type="none" w="med" len="med"/>
                      <a:tailEnd type="none" w="med" len="med"/>
                    </a:lnT>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起こる</a:t>
                      </a: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ap="flat" cmpd="sng" algn="ctr">
                      <a:solidFill>
                        <a:schemeClr val="tx1"/>
                      </a:solidFill>
                      <a:prstDash val="solid"/>
                      <a:round/>
                      <a:headEnd type="none" w="med" len="med"/>
                      <a:tailEnd type="none" w="med" len="med"/>
                    </a:lnTlToBr>
                    <a:lnBlToTr w="12700" cmpd="sng">
                      <a:noFill/>
                      <a:prstDash val="solid"/>
                    </a:lnBlToTr>
                    <a:solidFill>
                      <a:srgbClr val="FFFFCC"/>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世界の破滅</a:t>
                      </a:r>
                      <a:endParaRPr kumimoji="1" lang="ja-JP" altLang="en-US" sz="4800" b="1" dirty="0">
                        <a:effectLst>
                          <a:outerShdw blurRad="38100" dist="38100" dir="2700000" algn="tl">
                            <a:srgbClr val="000000">
                              <a:alpha val="43137"/>
                            </a:srgbClr>
                          </a:outerShdw>
                        </a:effectLst>
                        <a:latin typeface="+mn-lt"/>
                      </a:endParaRPr>
                    </a:p>
                  </a:txBody>
                  <a:tcPr anchor="ctr">
                    <a:lnL w="12700" cmpd="sng">
                      <a:noFill/>
                    </a:lnL>
                    <a:lnT w="12700" cap="flat" cmpd="sng" algn="ctr">
                      <a:solidFill>
                        <a:schemeClr val="tx1"/>
                      </a:solidFill>
                      <a:prstDash val="solid"/>
                      <a:round/>
                      <a:headEnd type="none" w="med" len="med"/>
                      <a:tailEnd type="none" w="med" len="med"/>
                    </a:lnT>
                    <a:solidFill>
                      <a:srgbClr val="FFFFCC"/>
                    </a:solidFill>
                  </a:tcPr>
                </a:tc>
              </a:tr>
              <a:tr h="1479556">
                <a:tc vMerge="1">
                  <a:txBody>
                    <a:bodyPr/>
                    <a:lstStyle/>
                    <a:p>
                      <a:endParaRPr kumimoji="1" lang="ja-JP" altLang="en-US" sz="4800" dirty="0"/>
                    </a:p>
                  </a:txBody>
                  <a:tcPr anchor="ctr">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起こらない</a:t>
                      </a: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変人扱い</a:t>
                      </a: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12700" cmpd="sng">
                      <a:noFill/>
                    </a:lnT>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TlToBr w="12700" cap="flat" cmpd="sng" algn="ctr">
                      <a:solidFill>
                        <a:schemeClr val="tx1"/>
                      </a:solidFill>
                      <a:prstDash val="solid"/>
                      <a:round/>
                      <a:headEnd type="none" w="med" len="med"/>
                      <a:tailEnd type="none" w="med" len="med"/>
                    </a:lnTlToBr>
                    <a:solidFill>
                      <a:srgbClr val="FFFFFF"/>
                    </a:solidFill>
                  </a:tcPr>
                </a:tc>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集団</a:t>
            </a:r>
            <a:r>
              <a:rPr lang="ja-JP" altLang="en-US" dirty="0" smtClean="0"/>
              <a:t>予防</a:t>
            </a:r>
            <a:r>
              <a:rPr lang="ja-JP" altLang="en-US" dirty="0" smtClean="0"/>
              <a:t>接種，介入</a:t>
            </a:r>
            <a:r>
              <a:rPr kumimoji="1" lang="ja-JP" altLang="en-US" dirty="0" smtClean="0"/>
              <a:t>のジレンマ</a:t>
            </a:r>
            <a:endParaRPr kumimoji="1" lang="ja-JP" altLang="en-US" dirty="0"/>
          </a:p>
        </p:txBody>
      </p:sp>
      <p:graphicFrame>
        <p:nvGraphicFramePr>
          <p:cNvPr id="4" name="コンテンツ プレースホルダ 3"/>
          <p:cNvGraphicFramePr>
            <a:graphicFrameLocks noGrp="1"/>
          </p:cNvGraphicFramePr>
          <p:nvPr>
            <p:ph idx="1"/>
          </p:nvPr>
        </p:nvGraphicFramePr>
        <p:xfrm>
          <a:off x="639763" y="2239961"/>
          <a:ext cx="11522077" cy="5162561"/>
        </p:xfrm>
        <a:graphic>
          <a:graphicData uri="http://schemas.openxmlformats.org/drawingml/2006/table">
            <a:tbl>
              <a:tblPr firstRow="1" bandRow="1">
                <a:tableStyleId>{5C22544A-7EE6-4342-B048-85BDC9FD1C3A}</a:tableStyleId>
              </a:tblPr>
              <a:tblGrid>
                <a:gridCol w="1689071"/>
                <a:gridCol w="3071834"/>
                <a:gridCol w="3380586"/>
                <a:gridCol w="3380586"/>
              </a:tblGrid>
              <a:tr h="1131879">
                <a:tc>
                  <a:txBody>
                    <a:bodyPr/>
                    <a:lstStyle/>
                    <a:p>
                      <a:pPr algn="ctr"/>
                      <a:endParaRPr kumimoji="1" lang="ja-JP" altLang="en-US" sz="4800" b="1" dirty="0">
                        <a:solidFill>
                          <a:schemeClr val="tx1"/>
                        </a:solidFill>
                        <a:effectLst>
                          <a:outerShdw blurRad="38100" dist="38100" dir="2700000" algn="tl">
                            <a:srgbClr val="000000">
                              <a:alpha val="43137"/>
                            </a:srgbClr>
                          </a:outerShdw>
                        </a:effectLst>
                        <a:latin typeface="+mn-lt"/>
                      </a:endParaRPr>
                    </a:p>
                  </a:txBody>
                  <a:tcPr anchor="ctr">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solidFill>
                      <a:srgbClr val="FFFFFF"/>
                    </a:solidFill>
                  </a:tcPr>
                </a:tc>
                <a:tc gridSpan="2">
                  <a:txBody>
                    <a:bodyPr/>
                    <a:lstStyle/>
                    <a:p>
                      <a:pPr algn="ctr"/>
                      <a:r>
                        <a:rPr kumimoji="1" lang="ja-JP" altLang="en-US" sz="4800" b="1" dirty="0" smtClean="0">
                          <a:solidFill>
                            <a:schemeClr val="tx1"/>
                          </a:solidFill>
                          <a:effectLst>
                            <a:outerShdw blurRad="38100" dist="38100" dir="2700000" algn="tl">
                              <a:srgbClr val="000000">
                                <a:alpha val="43137"/>
                              </a:srgbClr>
                            </a:outerShdw>
                          </a:effectLst>
                          <a:latin typeface="+mn-lt"/>
                        </a:rPr>
                        <a:t>集団予防接種</a:t>
                      </a:r>
                      <a:endParaRPr kumimoji="1" lang="ja-JP" altLang="en-US" sz="4800" b="1" dirty="0">
                        <a:solidFill>
                          <a:schemeClr val="tx1"/>
                        </a:solidFill>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12700" cmpd="sng">
                      <a:noFill/>
                    </a:lnT>
                    <a:lnB w="38100" cmpd="sng">
                      <a:noFill/>
                    </a:lnB>
                    <a:lnTlToBr w="12700" cmpd="sng">
                      <a:noFill/>
                      <a:prstDash val="solid"/>
                    </a:lnTlToBr>
                    <a:lnBlToTr w="12700" cmpd="sng">
                      <a:noFill/>
                      <a:prstDash val="solid"/>
                    </a:lnBlToTr>
                    <a:solidFill>
                      <a:srgbClr val="FFFFCC"/>
                    </a:solidFill>
                  </a:tcPr>
                </a:tc>
                <a:tc hMerge="1">
                  <a:txBody>
                    <a:bodyPr/>
                    <a:lstStyle/>
                    <a:p>
                      <a:endParaRPr kumimoji="1" lang="ja-JP" altLang="en-US" dirty="0"/>
                    </a:p>
                  </a:txBody>
                  <a:tcPr>
                    <a:lnL w="12700" cmpd="sng">
                      <a:noFill/>
                    </a:lnL>
                    <a:solidFill>
                      <a:srgbClr val="FFFFCC"/>
                    </a:solidFill>
                  </a:tcPr>
                </a:tc>
              </a:tr>
              <a:tr h="1071570">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B w="12700" cap="flat" cmpd="sng" algn="ctr">
                      <a:solidFill>
                        <a:schemeClr val="tx1"/>
                      </a:solidFill>
                      <a:prstDash val="solid"/>
                      <a:round/>
                      <a:headEnd type="none" w="med" len="med"/>
                      <a:tailEnd type="none" w="med" len="med"/>
                    </a:lnB>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実施する</a:t>
                      </a: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38100" cmpd="sng">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実施しない</a:t>
                      </a:r>
                      <a:endParaRPr kumimoji="1" lang="ja-JP" altLang="en-US" sz="4800" b="1" dirty="0">
                        <a:effectLst>
                          <a:outerShdw blurRad="38100" dist="38100" dir="2700000" algn="tl">
                            <a:srgbClr val="000000">
                              <a:alpha val="43137"/>
                            </a:srgbClr>
                          </a:outerShdw>
                        </a:effectLst>
                        <a:latin typeface="+mn-lt"/>
                      </a:endParaRPr>
                    </a:p>
                  </a:txBody>
                  <a:tcPr anchor="ctr">
                    <a:lnB w="12700" cap="flat" cmpd="sng" algn="ctr">
                      <a:solidFill>
                        <a:schemeClr val="tx1"/>
                      </a:solidFill>
                      <a:prstDash val="solid"/>
                      <a:round/>
                      <a:headEnd type="none" w="med" len="med"/>
                      <a:tailEnd type="none" w="med" len="med"/>
                    </a:lnB>
                    <a:solidFill>
                      <a:srgbClr val="FFFFFF"/>
                    </a:solidFill>
                  </a:tcPr>
                </a:tc>
              </a:tr>
              <a:tr h="1479556">
                <a:tc rowSpan="2">
                  <a:txBody>
                    <a:bodyPr/>
                    <a:lstStyle/>
                    <a:p>
                      <a:pPr algn="ctr"/>
                      <a:r>
                        <a:rPr kumimoji="1" lang="ja-JP" altLang="en-US" sz="4800" b="1" dirty="0" smtClean="0">
                          <a:effectLst>
                            <a:outerShdw blurRad="38100" dist="38100" dir="2700000" algn="tl">
                              <a:srgbClr val="000000">
                                <a:alpha val="43137"/>
                              </a:srgbClr>
                            </a:outerShdw>
                          </a:effectLst>
                          <a:latin typeface="+mn-lt"/>
                        </a:rPr>
                        <a:t>流行</a:t>
                      </a:r>
                      <a:endParaRPr kumimoji="1" lang="en-US" altLang="ja-JP" sz="4800" b="1" dirty="0" smtClean="0">
                        <a:effectLst>
                          <a:outerShdw blurRad="38100" dist="38100" dir="2700000" algn="tl">
                            <a:srgbClr val="000000">
                              <a:alpha val="43137"/>
                            </a:srgbClr>
                          </a:outerShdw>
                        </a:effectLst>
                        <a:latin typeface="+mn-lt"/>
                      </a:endParaRPr>
                    </a:p>
                  </a:txBody>
                  <a:tcPr vert="eaVert" anchor="ctr">
                    <a:lnT w="12700" cap="flat" cmpd="sng" algn="ctr">
                      <a:solidFill>
                        <a:schemeClr val="tx1"/>
                      </a:solidFill>
                      <a:prstDash val="solid"/>
                      <a:round/>
                      <a:headEnd type="none" w="med" len="med"/>
                      <a:tailEnd type="none" w="med" len="med"/>
                    </a:lnT>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起こる</a:t>
                      </a: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ap="flat" cmpd="sng" algn="ctr">
                      <a:solidFill>
                        <a:schemeClr val="tx1"/>
                      </a:solidFill>
                      <a:prstDash val="solid"/>
                      <a:round/>
                      <a:headEnd type="none" w="med" len="med"/>
                      <a:tailEnd type="none" w="med" len="med"/>
                    </a:lnTlToBr>
                    <a:lnBlToTr w="12700" cmpd="sng">
                      <a:noFill/>
                      <a:prstDash val="solid"/>
                    </a:lnBlToTr>
                    <a:solidFill>
                      <a:srgbClr val="FFFFCC"/>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介入失敗</a:t>
                      </a:r>
                      <a:endParaRPr kumimoji="1" lang="ja-JP" altLang="en-US" sz="4800" b="1" dirty="0">
                        <a:effectLst>
                          <a:outerShdw blurRad="38100" dist="38100" dir="2700000" algn="tl">
                            <a:srgbClr val="000000">
                              <a:alpha val="43137"/>
                            </a:srgbClr>
                          </a:outerShdw>
                        </a:effectLst>
                        <a:latin typeface="+mn-lt"/>
                      </a:endParaRPr>
                    </a:p>
                  </a:txBody>
                  <a:tcPr anchor="ctr">
                    <a:lnL w="12700" cmpd="sng">
                      <a:noFill/>
                    </a:lnL>
                    <a:lnT w="12700" cap="flat" cmpd="sng" algn="ctr">
                      <a:solidFill>
                        <a:schemeClr val="tx1"/>
                      </a:solidFill>
                      <a:prstDash val="solid"/>
                      <a:round/>
                      <a:headEnd type="none" w="med" len="med"/>
                      <a:tailEnd type="none" w="med" len="med"/>
                    </a:lnT>
                    <a:solidFill>
                      <a:srgbClr val="FFFFCC"/>
                    </a:solidFill>
                  </a:tcPr>
                </a:tc>
              </a:tr>
              <a:tr h="1479556">
                <a:tc vMerge="1">
                  <a:txBody>
                    <a:bodyPr/>
                    <a:lstStyle/>
                    <a:p>
                      <a:endParaRPr kumimoji="1" lang="ja-JP" altLang="en-US" sz="4800" dirty="0"/>
                    </a:p>
                  </a:txBody>
                  <a:tcPr anchor="ctr">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起こらない</a:t>
                      </a: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“無駄”扱い</a:t>
                      </a: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12700" cmpd="sng">
                      <a:noFill/>
                    </a:lnT>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TlToBr w="12700" cap="flat" cmpd="sng" algn="ctr">
                      <a:solidFill>
                        <a:schemeClr val="tx1"/>
                      </a:solidFill>
                      <a:prstDash val="solid"/>
                      <a:round/>
                      <a:headEnd type="none" w="med" len="med"/>
                      <a:tailEnd type="none" w="med" len="med"/>
                    </a:lnTlToBr>
                    <a:solidFill>
                      <a:srgbClr val="FFFFFF"/>
                    </a:solidFill>
                  </a:tcPr>
                </a:tc>
              </a:tr>
            </a:tbl>
          </a:graphicData>
        </a:graphic>
      </p:graphicFrame>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集団予防接種，世間の目</a:t>
            </a:r>
            <a:endParaRPr kumimoji="1" lang="ja-JP" altLang="en-US" dirty="0"/>
          </a:p>
        </p:txBody>
      </p:sp>
      <p:graphicFrame>
        <p:nvGraphicFramePr>
          <p:cNvPr id="4" name="コンテンツ プレースホルダ 3"/>
          <p:cNvGraphicFramePr>
            <a:graphicFrameLocks noGrp="1"/>
          </p:cNvGraphicFramePr>
          <p:nvPr>
            <p:ph idx="1"/>
          </p:nvPr>
        </p:nvGraphicFramePr>
        <p:xfrm>
          <a:off x="639763" y="2239961"/>
          <a:ext cx="11522077" cy="5162561"/>
        </p:xfrm>
        <a:graphic>
          <a:graphicData uri="http://schemas.openxmlformats.org/drawingml/2006/table">
            <a:tbl>
              <a:tblPr firstRow="1" bandRow="1">
                <a:tableStyleId>{5C22544A-7EE6-4342-B048-85BDC9FD1C3A}</a:tableStyleId>
              </a:tblPr>
              <a:tblGrid>
                <a:gridCol w="1689071"/>
                <a:gridCol w="3071834"/>
                <a:gridCol w="3380586"/>
                <a:gridCol w="3380586"/>
              </a:tblGrid>
              <a:tr h="1131879">
                <a:tc>
                  <a:txBody>
                    <a:bodyPr/>
                    <a:lstStyle/>
                    <a:p>
                      <a:pPr algn="ctr"/>
                      <a:endParaRPr kumimoji="1" lang="ja-JP" altLang="en-US" sz="4800" b="1" dirty="0">
                        <a:solidFill>
                          <a:schemeClr val="tx1"/>
                        </a:solidFill>
                        <a:effectLst>
                          <a:outerShdw blurRad="38100" dist="38100" dir="2700000" algn="tl">
                            <a:srgbClr val="000000">
                              <a:alpha val="43137"/>
                            </a:srgbClr>
                          </a:outerShdw>
                        </a:effectLst>
                        <a:latin typeface="+mn-lt"/>
                      </a:endParaRPr>
                    </a:p>
                  </a:txBody>
                  <a:tcPr anchor="ctr">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solidFill>
                      <a:srgbClr val="FFFFFF"/>
                    </a:solidFill>
                  </a:tcPr>
                </a:tc>
                <a:tc gridSpan="2">
                  <a:txBody>
                    <a:bodyPr/>
                    <a:lstStyle/>
                    <a:p>
                      <a:pPr algn="ctr"/>
                      <a:r>
                        <a:rPr kumimoji="1" lang="ja-JP" altLang="en-US" sz="4800" b="1" dirty="0" smtClean="0">
                          <a:solidFill>
                            <a:schemeClr val="tx1"/>
                          </a:solidFill>
                          <a:effectLst>
                            <a:outerShdw blurRad="38100" dist="38100" dir="2700000" algn="tl">
                              <a:srgbClr val="000000">
                                <a:alpha val="43137"/>
                              </a:srgbClr>
                            </a:outerShdw>
                          </a:effectLst>
                          <a:latin typeface="+mn-lt"/>
                        </a:rPr>
                        <a:t>集団予防接種</a:t>
                      </a:r>
                      <a:endParaRPr kumimoji="1" lang="ja-JP" altLang="en-US" sz="4800" b="1" dirty="0">
                        <a:solidFill>
                          <a:schemeClr val="tx1"/>
                        </a:solidFill>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12700" cmpd="sng">
                      <a:noFill/>
                    </a:lnT>
                    <a:lnB w="38100" cmpd="sng">
                      <a:noFill/>
                    </a:lnB>
                    <a:lnTlToBr w="12700" cmpd="sng">
                      <a:noFill/>
                      <a:prstDash val="solid"/>
                    </a:lnTlToBr>
                    <a:lnBlToTr w="12700" cmpd="sng">
                      <a:noFill/>
                      <a:prstDash val="solid"/>
                    </a:lnBlToTr>
                    <a:solidFill>
                      <a:srgbClr val="FFFFCC"/>
                    </a:solidFill>
                  </a:tcPr>
                </a:tc>
                <a:tc hMerge="1">
                  <a:txBody>
                    <a:bodyPr/>
                    <a:lstStyle/>
                    <a:p>
                      <a:endParaRPr kumimoji="1" lang="ja-JP" altLang="en-US" dirty="0"/>
                    </a:p>
                  </a:txBody>
                  <a:tcPr>
                    <a:lnL w="12700" cmpd="sng">
                      <a:noFill/>
                    </a:lnL>
                    <a:solidFill>
                      <a:srgbClr val="FFFFCC"/>
                    </a:solidFill>
                  </a:tcPr>
                </a:tc>
              </a:tr>
              <a:tr h="1071570">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B w="12700" cap="flat" cmpd="sng" algn="ctr">
                      <a:solidFill>
                        <a:schemeClr val="tx1"/>
                      </a:solidFill>
                      <a:prstDash val="solid"/>
                      <a:round/>
                      <a:headEnd type="none" w="med" len="med"/>
                      <a:tailEnd type="none" w="med" len="med"/>
                    </a:lnB>
                    <a:solidFill>
                      <a:srgbClr val="FFFFFF"/>
                    </a:solidFill>
                  </a:tcPr>
                </a:tc>
                <a:tc>
                  <a:txBody>
                    <a:bodyPr/>
                    <a:lstStyle/>
                    <a:p>
                      <a:pPr algn="ct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実施する</a:t>
                      </a: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38100" cmpd="sng">
                      <a:noFill/>
                    </a:lnT>
                    <a:lnB w="12700" cap="flat" cmpd="sng" algn="ctr">
                      <a:solidFill>
                        <a:schemeClr val="tx1"/>
                      </a:solidFill>
                      <a:prstDash val="solid"/>
                      <a:round/>
                      <a:headEnd type="none" w="med" len="med"/>
                      <a:tailEnd type="none" w="med" len="med"/>
                    </a:lnB>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実施しない</a:t>
                      </a:r>
                      <a:endParaRPr kumimoji="1" lang="ja-JP" altLang="en-US" sz="4800" b="1" dirty="0">
                        <a:effectLst>
                          <a:outerShdw blurRad="38100" dist="38100" dir="2700000" algn="tl">
                            <a:srgbClr val="000000">
                              <a:alpha val="43137"/>
                            </a:srgbClr>
                          </a:outerShdw>
                        </a:effectLst>
                        <a:latin typeface="+mn-lt"/>
                      </a:endParaRPr>
                    </a:p>
                  </a:txBody>
                  <a:tcPr anchor="ctr">
                    <a:lnB w="12700" cap="flat" cmpd="sng" algn="ctr">
                      <a:solidFill>
                        <a:schemeClr val="tx1"/>
                      </a:solidFill>
                      <a:prstDash val="solid"/>
                      <a:round/>
                      <a:headEnd type="none" w="med" len="med"/>
                      <a:tailEnd type="none" w="med" len="med"/>
                    </a:lnB>
                    <a:solidFill>
                      <a:srgbClr val="FFFFFF"/>
                    </a:solidFill>
                  </a:tcPr>
                </a:tc>
              </a:tr>
              <a:tr h="1479556">
                <a:tc rowSpan="2">
                  <a:txBody>
                    <a:bodyPr/>
                    <a:lstStyle/>
                    <a:p>
                      <a:pPr algn="ctr"/>
                      <a:r>
                        <a:rPr kumimoji="1" lang="ja-JP" altLang="en-US" sz="4800" b="1" dirty="0" smtClean="0">
                          <a:effectLst>
                            <a:outerShdw blurRad="38100" dist="38100" dir="2700000" algn="tl">
                              <a:srgbClr val="000000">
                                <a:alpha val="43137"/>
                              </a:srgbClr>
                            </a:outerShdw>
                          </a:effectLst>
                          <a:latin typeface="+mn-lt"/>
                        </a:rPr>
                        <a:t>流行</a:t>
                      </a:r>
                      <a:endParaRPr kumimoji="1" lang="en-US" altLang="ja-JP" sz="4800" b="1" dirty="0" smtClean="0">
                        <a:effectLst>
                          <a:outerShdw blurRad="38100" dist="38100" dir="2700000" algn="tl">
                            <a:srgbClr val="000000">
                              <a:alpha val="43137"/>
                            </a:srgbClr>
                          </a:outerShdw>
                        </a:effectLst>
                        <a:latin typeface="+mn-lt"/>
                      </a:endParaRPr>
                    </a:p>
                  </a:txBody>
                  <a:tcPr vert="eaVert" anchor="ctr">
                    <a:lnT w="12700" cap="flat" cmpd="sng" algn="ctr">
                      <a:solidFill>
                        <a:schemeClr val="tx1"/>
                      </a:solidFill>
                      <a:prstDash val="solid"/>
                      <a:round/>
                      <a:headEnd type="none" w="med" len="med"/>
                      <a:tailEnd type="none" w="med" len="med"/>
                    </a:lnT>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起こる</a:t>
                      </a: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CC"/>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予接無効論</a:t>
                      </a: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ap="flat" cmpd="sng" algn="ctr">
                      <a:noFill/>
                      <a:prstDash val="solid"/>
                      <a:round/>
                      <a:headEnd type="none" w="med" len="med"/>
                      <a:tailEnd type="none" w="med" len="med"/>
                    </a:lnTlToBr>
                    <a:lnBlToTr w="12700" cmpd="sng">
                      <a:noFill/>
                      <a:prstDash val="solid"/>
                    </a:lnBlToTr>
                    <a:solidFill>
                      <a:srgbClr val="FFFFCC"/>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“偶然”視</a:t>
                      </a:r>
                      <a:endParaRPr kumimoji="1" lang="ja-JP" altLang="en-US" sz="4800" b="1" dirty="0">
                        <a:effectLst>
                          <a:outerShdw blurRad="38100" dist="38100" dir="2700000" algn="tl">
                            <a:srgbClr val="000000">
                              <a:alpha val="43137"/>
                            </a:srgbClr>
                          </a:outerShdw>
                        </a:effectLst>
                        <a:latin typeface="+mn-lt"/>
                      </a:endParaRPr>
                    </a:p>
                  </a:txBody>
                  <a:tcPr anchor="ctr">
                    <a:lnL w="12700" cmpd="sng">
                      <a:noFill/>
                    </a:lnL>
                    <a:lnT w="12700" cap="flat" cmpd="sng" algn="ctr">
                      <a:solidFill>
                        <a:schemeClr val="tx1"/>
                      </a:solidFill>
                      <a:prstDash val="solid"/>
                      <a:round/>
                      <a:headEnd type="none" w="med" len="med"/>
                      <a:tailEnd type="none" w="med" len="med"/>
                    </a:lnT>
                    <a:solidFill>
                      <a:srgbClr val="FFFFCC"/>
                    </a:solidFill>
                  </a:tcPr>
                </a:tc>
              </a:tr>
              <a:tr h="1479556">
                <a:tc vMerge="1">
                  <a:txBody>
                    <a:bodyPr/>
                    <a:lstStyle/>
                    <a:p>
                      <a:endParaRPr kumimoji="1" lang="ja-JP" altLang="en-US" sz="4800" dirty="0"/>
                    </a:p>
                  </a:txBody>
                  <a:tcPr anchor="ctr">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起こらない</a:t>
                      </a:r>
                      <a:endParaRPr kumimoji="1" lang="ja-JP" altLang="en-US" sz="4800" b="1" dirty="0">
                        <a:effectLst>
                          <a:outerShdw blurRad="38100" dist="38100" dir="2700000" algn="tl">
                            <a:srgbClr val="000000">
                              <a:alpha val="43137"/>
                            </a:srgbClr>
                          </a:outerShdw>
                        </a:effectLst>
                        <a:latin typeface="+mn-lt"/>
                      </a:endParaRPr>
                    </a:p>
                  </a:txBody>
                  <a:tcPr anchor="ctr">
                    <a:lnR w="12700" cap="flat" cmpd="sng" algn="ctr">
                      <a:solidFill>
                        <a:schemeClr val="tx1"/>
                      </a:solidFill>
                      <a:prstDash val="solid"/>
                      <a:round/>
                      <a:headEnd type="none" w="med" len="med"/>
                      <a:tailEnd type="none" w="med" len="med"/>
                    </a:lnR>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“偶然”視</a:t>
                      </a:r>
                      <a:endParaRPr kumimoji="1" lang="ja-JP" altLang="en-US" sz="4800" b="1" dirty="0">
                        <a:effectLst>
                          <a:outerShdw blurRad="38100" dist="38100" dir="2700000" algn="tl">
                            <a:srgbClr val="000000">
                              <a:alpha val="43137"/>
                            </a:srgbClr>
                          </a:outerShdw>
                        </a:effectLst>
                        <a:latin typeface="+mn-lt"/>
                      </a:endParaRPr>
                    </a:p>
                  </a:txBody>
                  <a:tcPr anchor="ctr">
                    <a:lnL w="12700" cap="flat" cmpd="sng" algn="ctr">
                      <a:solidFill>
                        <a:schemeClr val="tx1"/>
                      </a:solidFill>
                      <a:prstDash val="solid"/>
                      <a:round/>
                      <a:headEnd type="none" w="med" len="med"/>
                      <a:tailEnd type="none" w="med" len="med"/>
                    </a:lnL>
                    <a:lnT w="12700" cmpd="sng">
                      <a:noFill/>
                    </a:lnT>
                    <a:solidFill>
                      <a:srgbClr val="FFFFFF"/>
                    </a:solidFill>
                  </a:tcPr>
                </a:tc>
                <a:tc>
                  <a:txBody>
                    <a:bodyPr/>
                    <a:lstStyle/>
                    <a:p>
                      <a:pPr algn="ctr"/>
                      <a:r>
                        <a:rPr kumimoji="1" lang="ja-JP" altLang="en-US" sz="4800" b="1" dirty="0" smtClean="0">
                          <a:effectLst>
                            <a:outerShdw blurRad="38100" dist="38100" dir="2700000" algn="tl">
                              <a:srgbClr val="000000">
                                <a:alpha val="43137"/>
                              </a:srgbClr>
                            </a:outerShdw>
                          </a:effectLst>
                          <a:latin typeface="+mn-lt"/>
                        </a:rPr>
                        <a:t>予接無効論</a:t>
                      </a:r>
                      <a:endParaRPr kumimoji="1" lang="ja-JP" altLang="en-US" sz="4800" b="1" dirty="0">
                        <a:effectLst>
                          <a:outerShdw blurRad="38100" dist="38100" dir="2700000" algn="tl">
                            <a:srgbClr val="000000">
                              <a:alpha val="43137"/>
                            </a:srgbClr>
                          </a:outerShdw>
                        </a:effectLst>
                        <a:latin typeface="+mn-lt"/>
                      </a:endParaRPr>
                    </a:p>
                  </a:txBody>
                  <a:tcPr anchor="ctr">
                    <a:lnTlToBr w="12700" cap="flat" cmpd="sng" algn="ctr">
                      <a:noFill/>
                      <a:prstDash val="solid"/>
                      <a:round/>
                      <a:headEnd type="none" w="med" len="med"/>
                      <a:tailEnd type="none" w="med" len="med"/>
                    </a:lnTlToBr>
                    <a:solidFill>
                      <a:srgbClr val="FFFFFF"/>
                    </a:solidFill>
                  </a:tcPr>
                </a:tc>
              </a:tr>
            </a:tbl>
          </a:graphicData>
        </a:graphic>
      </p:graphicFrame>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おまけ</a:t>
            </a:r>
            <a:endParaRPr kumimoji="1" lang="ja-JP" altLang="en-US" dirty="0"/>
          </a:p>
        </p:txBody>
      </p:sp>
      <p:sp>
        <p:nvSpPr>
          <p:cNvPr id="3" name="コンテンツ プレースホルダ 2"/>
          <p:cNvSpPr>
            <a:spLocks noGrp="1"/>
          </p:cNvSpPr>
          <p:nvPr>
            <p:ph idx="1"/>
          </p:nvPr>
        </p:nvSpPr>
        <p:spPr/>
        <p:txBody>
          <a:bodyPr/>
          <a:lstStyle/>
          <a:p>
            <a:r>
              <a:rPr lang="ja-JP" altLang="en-US" dirty="0" smtClean="0"/>
              <a:t>“犠牲がなければプレゼントでは</a:t>
            </a:r>
            <a:r>
              <a:rPr lang="ja-JP" altLang="en-US" dirty="0" smtClean="0"/>
              <a:t>ない”</a:t>
            </a:r>
            <a:endParaRPr lang="en-US" altLang="ja-JP" dirty="0" smtClean="0"/>
          </a:p>
          <a:p>
            <a:pPr lvl="1" algn="r"/>
            <a:r>
              <a:rPr kumimoji="1" lang="ja-JP" altLang="en-US" dirty="0" smtClean="0"/>
              <a:t>映画　サクリファイス　より</a:t>
            </a:r>
            <a:endParaRPr kumimoji="1" lang="ja-JP" alt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8" name="Rectangle 2"/>
          <p:cNvSpPr>
            <a:spLocks noGrp="1" noChangeArrowheads="1"/>
          </p:cNvSpPr>
          <p:nvPr>
            <p:ph type="title"/>
          </p:nvPr>
        </p:nvSpPr>
        <p:spPr/>
        <p:txBody>
          <a:bodyPr/>
          <a:lstStyle/>
          <a:p>
            <a:pPr eaLnBrk="1" hangingPunct="1">
              <a:defRPr/>
            </a:pPr>
            <a:r>
              <a:rPr lang="en-US" altLang="ja-JP" dirty="0" smtClean="0"/>
              <a:t>1889-91</a:t>
            </a:r>
            <a:r>
              <a:rPr lang="ja-JP" altLang="en-US" dirty="0" smtClean="0"/>
              <a:t>年パンデミックの伝播</a:t>
            </a:r>
          </a:p>
        </p:txBody>
      </p:sp>
      <p:sp>
        <p:nvSpPr>
          <p:cNvPr id="10244" name="Text Box 3"/>
          <p:cNvSpPr txBox="1">
            <a:spLocks noChangeArrowheads="1"/>
          </p:cNvSpPr>
          <p:nvPr/>
        </p:nvSpPr>
        <p:spPr bwMode="auto">
          <a:xfrm>
            <a:off x="1762125" y="8350250"/>
            <a:ext cx="7067550" cy="896938"/>
          </a:xfrm>
          <a:prstGeom prst="rect">
            <a:avLst/>
          </a:prstGeom>
          <a:noFill/>
          <a:ln w="9525">
            <a:noFill/>
            <a:miter lim="800000"/>
            <a:headEnd/>
            <a:tailEnd/>
          </a:ln>
        </p:spPr>
        <p:txBody>
          <a:bodyPr wrap="none" lIns="128016" tIns="64008" rIns="128016" bIns="64008">
            <a:spAutoFit/>
          </a:bodyPr>
          <a:lstStyle/>
          <a:p>
            <a:pPr defTabSz="1279525"/>
            <a:r>
              <a:rPr lang="en-US" altLang="ja-JP">
                <a:ea typeface="ＭＳ ゴシック" pitchFamily="49" charset="-128"/>
              </a:rPr>
              <a:t>(Cliff A. et.al. World Atlas of epidemic diseases. </a:t>
            </a:r>
          </a:p>
          <a:p>
            <a:pPr defTabSz="1279525"/>
            <a:r>
              <a:rPr lang="en-US" altLang="ja-JP">
                <a:ea typeface="ＭＳ ゴシック" pitchFamily="49" charset="-128"/>
              </a:rPr>
              <a:t>New York: Oxford University Press, 2004)</a:t>
            </a:r>
          </a:p>
        </p:txBody>
      </p:sp>
      <p:graphicFrame>
        <p:nvGraphicFramePr>
          <p:cNvPr id="10242" name="Object 4"/>
          <p:cNvGraphicFramePr>
            <a:graphicFrameLocks noChangeAspect="1"/>
          </p:cNvGraphicFramePr>
          <p:nvPr>
            <p:ph idx="1"/>
          </p:nvPr>
        </p:nvGraphicFramePr>
        <p:xfrm>
          <a:off x="855663" y="1676400"/>
          <a:ext cx="11068050" cy="6335713"/>
        </p:xfrm>
        <a:graphic>
          <a:graphicData uri="http://schemas.openxmlformats.org/presentationml/2006/ole">
            <p:oleObj spid="_x0000_s152578" name="Image" r:id="rId3" imgW="5034880" imgH="2882682" progId="PhotoshopElements.Image.2">
              <p:embed/>
            </p:oleObj>
          </a:graphicData>
        </a:graphic>
      </p:graphicFrame>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2" name="Rectangle 2"/>
          <p:cNvSpPr>
            <a:spLocks noGrp="1" noChangeArrowheads="1"/>
          </p:cNvSpPr>
          <p:nvPr>
            <p:ph type="title"/>
          </p:nvPr>
        </p:nvSpPr>
        <p:spPr/>
        <p:txBody>
          <a:bodyPr/>
          <a:lstStyle/>
          <a:p>
            <a:pPr>
              <a:defRPr/>
            </a:pPr>
            <a:r>
              <a:rPr lang="ja-JP" altLang="en-US" dirty="0"/>
              <a:t>文献</a:t>
            </a:r>
            <a:r>
              <a:rPr lang="en-US" altLang="ja-JP" dirty="0"/>
              <a:t>(1)</a:t>
            </a:r>
          </a:p>
        </p:txBody>
      </p:sp>
      <p:sp>
        <p:nvSpPr>
          <p:cNvPr id="691203" name="Rectangle 3"/>
          <p:cNvSpPr>
            <a:spLocks noGrp="1" noChangeArrowheads="1"/>
          </p:cNvSpPr>
          <p:nvPr>
            <p:ph type="body" idx="1"/>
          </p:nvPr>
        </p:nvSpPr>
        <p:spPr/>
        <p:txBody>
          <a:bodyPr/>
          <a:lstStyle/>
          <a:p>
            <a:pPr marL="960120" indent="-960120">
              <a:lnSpc>
                <a:spcPct val="90000"/>
              </a:lnSpc>
              <a:buFontTx/>
              <a:buNone/>
              <a:defRPr/>
            </a:pPr>
            <a:r>
              <a:rPr lang="ja-JP" altLang="en-US" sz="3400" dirty="0"/>
              <a:t>内務省衛生局編．流行性感冒　「スペイン風邪」大流行の記録（東洋文庫</a:t>
            </a:r>
            <a:r>
              <a:rPr lang="en-US" altLang="ja-JP" sz="3400" dirty="0"/>
              <a:t>778</a:t>
            </a:r>
            <a:r>
              <a:rPr lang="ja-JP" altLang="en-US" sz="3400" dirty="0"/>
              <a:t>）．東京：平凡社；</a:t>
            </a:r>
            <a:r>
              <a:rPr lang="en-US" altLang="ja-JP" sz="3400" dirty="0"/>
              <a:t>2008</a:t>
            </a:r>
          </a:p>
          <a:p>
            <a:pPr marL="960120" indent="-960120">
              <a:lnSpc>
                <a:spcPct val="90000"/>
              </a:lnSpc>
              <a:buFontTx/>
              <a:buNone/>
              <a:defRPr/>
            </a:pPr>
            <a:r>
              <a:rPr lang="ja-JP" altLang="en-US" sz="3400" dirty="0"/>
              <a:t>富士川游．日本疾病史（東洋文庫</a:t>
            </a:r>
            <a:r>
              <a:rPr lang="en-US" altLang="ja-JP" sz="3400" dirty="0"/>
              <a:t>133</a:t>
            </a:r>
            <a:r>
              <a:rPr lang="ja-JP" altLang="en-US" sz="3400" dirty="0"/>
              <a:t>）．東京：平凡社；</a:t>
            </a:r>
            <a:r>
              <a:rPr lang="en-US" altLang="ja-JP" sz="3400" dirty="0"/>
              <a:t>1969</a:t>
            </a:r>
            <a:r>
              <a:rPr lang="ja-JP" altLang="en-US" sz="3400" dirty="0"/>
              <a:t>（初版は明治</a:t>
            </a:r>
            <a:r>
              <a:rPr lang="en-US" altLang="ja-JP" sz="3400" dirty="0"/>
              <a:t>45(1912)</a:t>
            </a:r>
            <a:r>
              <a:rPr lang="ja-JP" altLang="en-US" sz="3400" dirty="0"/>
              <a:t>年）</a:t>
            </a:r>
          </a:p>
          <a:p>
            <a:pPr marL="960120" indent="-960120">
              <a:lnSpc>
                <a:spcPct val="90000"/>
              </a:lnSpc>
              <a:buFontTx/>
              <a:buNone/>
              <a:defRPr/>
            </a:pPr>
            <a:r>
              <a:rPr lang="en-US" altLang="ja-JP" sz="3400" dirty="0"/>
              <a:t>Cliff A. et.al. World Atlas of epidemic diseases. New York: Oxford University Press, 2004</a:t>
            </a:r>
          </a:p>
          <a:p>
            <a:pPr marL="960120" indent="-960120">
              <a:lnSpc>
                <a:spcPct val="90000"/>
              </a:lnSpc>
              <a:buFontTx/>
              <a:buNone/>
              <a:defRPr/>
            </a:pPr>
            <a:r>
              <a:rPr lang="ja-JP" altLang="en-US" sz="3400" dirty="0"/>
              <a:t>速水融．日本を襲ったスペイン・インフルエンザ　．東京：藤原書店，</a:t>
            </a:r>
            <a:r>
              <a:rPr lang="en-US" altLang="ja-JP" sz="3400" dirty="0"/>
              <a:t>2006</a:t>
            </a:r>
          </a:p>
          <a:p>
            <a:pPr marL="960120" indent="-960120">
              <a:lnSpc>
                <a:spcPct val="90000"/>
              </a:lnSpc>
              <a:buFontTx/>
              <a:buNone/>
              <a:defRPr/>
            </a:pPr>
            <a:r>
              <a:rPr lang="en-US" altLang="ja-JP" sz="3400" dirty="0"/>
              <a:t>Collins SD. Long-time trends in illness and medical care (Public Health Monograph No.48) U.S. Department of Health, Education and Welfare, 1957</a:t>
            </a:r>
          </a:p>
          <a:p>
            <a:pPr marL="960120" indent="-960120">
              <a:lnSpc>
                <a:spcPct val="90000"/>
              </a:lnSpc>
              <a:buFontTx/>
              <a:buNone/>
              <a:defRPr/>
            </a:pPr>
            <a:r>
              <a:rPr lang="en-US" altLang="ja-JP" sz="3400" dirty="0"/>
              <a:t>Howard M et al. </a:t>
            </a:r>
            <a:r>
              <a:rPr lang="en-US" altLang="ja-JP" sz="3400" dirty="0" err="1"/>
              <a:t>Nonpharmaceutical</a:t>
            </a:r>
            <a:r>
              <a:rPr lang="en-US" altLang="ja-JP" sz="3400" dirty="0"/>
              <a:t> interventions implemented by US cities during the 1918-1919 influenza pandemic. JAMA 2007;298:644-654</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8" name="Rectangle 2"/>
          <p:cNvSpPr>
            <a:spLocks noGrp="1" noChangeArrowheads="1"/>
          </p:cNvSpPr>
          <p:nvPr>
            <p:ph type="title"/>
          </p:nvPr>
        </p:nvSpPr>
        <p:spPr/>
        <p:txBody>
          <a:bodyPr/>
          <a:lstStyle/>
          <a:p>
            <a:pPr>
              <a:defRPr/>
            </a:pPr>
            <a:r>
              <a:rPr lang="ja-JP" altLang="en-US" dirty="0"/>
              <a:t>文献</a:t>
            </a:r>
            <a:r>
              <a:rPr lang="en-US" altLang="ja-JP" dirty="0"/>
              <a:t>(2)</a:t>
            </a:r>
          </a:p>
        </p:txBody>
      </p:sp>
      <p:sp>
        <p:nvSpPr>
          <p:cNvPr id="690179" name="Rectangle 3"/>
          <p:cNvSpPr>
            <a:spLocks noGrp="1" noChangeArrowheads="1"/>
          </p:cNvSpPr>
          <p:nvPr>
            <p:ph type="body" idx="1"/>
          </p:nvPr>
        </p:nvSpPr>
        <p:spPr>
          <a:xfrm>
            <a:off x="655638" y="1776413"/>
            <a:ext cx="11522075" cy="7358062"/>
          </a:xfrm>
        </p:spPr>
        <p:txBody>
          <a:bodyPr/>
          <a:lstStyle/>
          <a:p>
            <a:pPr marL="960120" indent="-960120">
              <a:lnSpc>
                <a:spcPct val="90000"/>
              </a:lnSpc>
              <a:buFontTx/>
              <a:buNone/>
              <a:defRPr/>
            </a:pPr>
            <a:r>
              <a:rPr lang="en-US" altLang="ja-JP" sz="3900" dirty="0" err="1"/>
              <a:t>Simonsen</a:t>
            </a:r>
            <a:r>
              <a:rPr lang="en-US" altLang="ja-JP" sz="3900" dirty="0"/>
              <a:t> L, Clarke MJ, </a:t>
            </a:r>
            <a:r>
              <a:rPr lang="en-US" altLang="ja-JP" sz="3900" dirty="0" err="1"/>
              <a:t>Schonberger</a:t>
            </a:r>
            <a:r>
              <a:rPr lang="en-US" altLang="ja-JP" sz="3900" dirty="0"/>
              <a:t> LB, Arden NH, Cox NJ, Fukuda K. Pandemic versus epidemic influenza mortality: a pattern of changing age distribution. J Infect Dis. 1998;178(1):53-60</a:t>
            </a:r>
          </a:p>
          <a:p>
            <a:pPr marL="960120" indent="-960120">
              <a:lnSpc>
                <a:spcPct val="90000"/>
              </a:lnSpc>
              <a:buFontTx/>
              <a:buNone/>
              <a:defRPr/>
            </a:pPr>
            <a:r>
              <a:rPr lang="en-US" altLang="ja-JP" sz="3900" dirty="0" err="1"/>
              <a:t>Dowdle</a:t>
            </a:r>
            <a:r>
              <a:rPr lang="en-US" altLang="ja-JP" sz="3900" dirty="0"/>
              <a:t> WR. Influenza A virus recycling revisited. Bull World Health Organ. 1999;77:820-8</a:t>
            </a:r>
          </a:p>
          <a:p>
            <a:pPr marL="960120" indent="-960120">
              <a:lnSpc>
                <a:spcPct val="90000"/>
              </a:lnSpc>
              <a:buFontTx/>
              <a:buNone/>
              <a:defRPr/>
            </a:pPr>
            <a:r>
              <a:rPr lang="en-US" altLang="ja-JP" sz="3900" dirty="0" err="1"/>
              <a:t>Simonsen</a:t>
            </a:r>
            <a:r>
              <a:rPr lang="en-US" altLang="ja-JP" sz="3900" dirty="0"/>
              <a:t> L, </a:t>
            </a:r>
            <a:r>
              <a:rPr lang="en-US" altLang="ja-JP" sz="3900" dirty="0" err="1"/>
              <a:t>Viboud</a:t>
            </a:r>
            <a:r>
              <a:rPr lang="en-US" altLang="ja-JP" sz="3900" dirty="0"/>
              <a:t> C, </a:t>
            </a:r>
            <a:r>
              <a:rPr lang="en-US" altLang="ja-JP" sz="3900" dirty="0" err="1"/>
              <a:t>Reichart</a:t>
            </a:r>
            <a:r>
              <a:rPr lang="en-US" altLang="ja-JP" sz="3900" dirty="0"/>
              <a:t> TA et al. Pandemic influenza and mortality: past evidence and projections for the future. </a:t>
            </a:r>
            <a:r>
              <a:rPr lang="en-US" altLang="ja-JP" sz="3900" dirty="0" err="1"/>
              <a:t>Knobler</a:t>
            </a:r>
            <a:r>
              <a:rPr lang="en-US" altLang="ja-JP" sz="3900" dirty="0"/>
              <a:t> SL et.al. ed. The Threat of Pandemic Influenza: Are we ready? Washington DC: National Academies Press, 2005</a:t>
            </a:r>
            <a:endParaRPr lang="en-US" altLang="ja-JP"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978" name="Rectangle 2"/>
          <p:cNvSpPr>
            <a:spLocks noGrp="1" noChangeArrowheads="1"/>
          </p:cNvSpPr>
          <p:nvPr>
            <p:ph type="title"/>
          </p:nvPr>
        </p:nvSpPr>
        <p:spPr/>
        <p:txBody>
          <a:bodyPr/>
          <a:lstStyle/>
          <a:p>
            <a:pPr>
              <a:defRPr/>
            </a:pPr>
            <a:r>
              <a:rPr lang="ja-JP" altLang="en-US" dirty="0"/>
              <a:t>文献</a:t>
            </a:r>
            <a:r>
              <a:rPr lang="en-US" altLang="ja-JP" dirty="0"/>
              <a:t>(3)</a:t>
            </a:r>
          </a:p>
        </p:txBody>
      </p:sp>
      <p:sp>
        <p:nvSpPr>
          <p:cNvPr id="766979" name="Rectangle 3"/>
          <p:cNvSpPr>
            <a:spLocks noGrp="1" noChangeArrowheads="1"/>
          </p:cNvSpPr>
          <p:nvPr>
            <p:ph type="body" idx="1"/>
          </p:nvPr>
        </p:nvSpPr>
        <p:spPr/>
        <p:txBody>
          <a:bodyPr/>
          <a:lstStyle/>
          <a:p>
            <a:pPr marL="960120" indent="-960120">
              <a:lnSpc>
                <a:spcPct val="90000"/>
              </a:lnSpc>
              <a:buFontTx/>
              <a:buNone/>
              <a:defRPr/>
            </a:pPr>
            <a:r>
              <a:rPr lang="en-US" altLang="ja-JP" sz="3900" dirty="0" err="1"/>
              <a:t>Simonsen</a:t>
            </a:r>
            <a:r>
              <a:rPr lang="en-US" altLang="ja-JP" sz="3900" dirty="0"/>
              <a:t> L, Reichert TA, </a:t>
            </a:r>
            <a:r>
              <a:rPr lang="en-US" altLang="ja-JP" sz="3900" dirty="0" err="1"/>
              <a:t>Viboud</a:t>
            </a:r>
            <a:r>
              <a:rPr lang="en-US" altLang="ja-JP" sz="3900" dirty="0"/>
              <a:t> C, </a:t>
            </a:r>
            <a:r>
              <a:rPr lang="en-US" altLang="ja-JP" sz="3900" dirty="0" err="1"/>
              <a:t>Blackwelder</a:t>
            </a:r>
            <a:r>
              <a:rPr lang="en-US" altLang="ja-JP" sz="3900" dirty="0"/>
              <a:t> WC, Taylor RJ, Miller MA. Impact of influenza vaccination on seasonal mortality in the US elderly population. Arch Intern Med. 2005;165(3):265-72</a:t>
            </a:r>
          </a:p>
          <a:p>
            <a:pPr marL="960120" indent="-960120">
              <a:lnSpc>
                <a:spcPct val="90000"/>
              </a:lnSpc>
              <a:buFontTx/>
              <a:buNone/>
              <a:defRPr/>
            </a:pPr>
            <a:r>
              <a:rPr lang="en-US" altLang="ja-JP" sz="3900" dirty="0" err="1"/>
              <a:t>Viboud</a:t>
            </a:r>
            <a:r>
              <a:rPr lang="en-US" altLang="ja-JP" sz="3900" dirty="0"/>
              <a:t> C, </a:t>
            </a:r>
            <a:r>
              <a:rPr lang="en-US" altLang="ja-JP" sz="3900" dirty="0" err="1"/>
              <a:t>Grais</a:t>
            </a:r>
            <a:r>
              <a:rPr lang="en-US" altLang="ja-JP" sz="3900" dirty="0"/>
              <a:t> RF, </a:t>
            </a:r>
            <a:r>
              <a:rPr lang="en-US" altLang="ja-JP" sz="3900" dirty="0" err="1"/>
              <a:t>Lafont</a:t>
            </a:r>
            <a:r>
              <a:rPr lang="en-US" altLang="ja-JP" sz="3900" dirty="0"/>
              <a:t> BAP et al. Multinational impact of the 1968 Hong Kong influenza pandemic: evidence for a Smoldering pandemic. The Journal of Infectious Diseases 2005;192:233-248</a:t>
            </a:r>
          </a:p>
          <a:p>
            <a:pPr marL="960120" indent="-960120">
              <a:lnSpc>
                <a:spcPct val="90000"/>
              </a:lnSpc>
              <a:buFontTx/>
              <a:buNone/>
              <a:defRPr/>
            </a:pPr>
            <a:endParaRPr lang="en-US" altLang="ja-JP" sz="3900"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a:defRPr/>
            </a:pPr>
            <a:r>
              <a:rPr lang="ja-JP" altLang="en-US" dirty="0"/>
              <a:t>文献</a:t>
            </a:r>
            <a:r>
              <a:rPr lang="en-US" altLang="ja-JP" dirty="0"/>
              <a:t>(4)</a:t>
            </a:r>
          </a:p>
        </p:txBody>
      </p:sp>
      <p:sp>
        <p:nvSpPr>
          <p:cNvPr id="770051" name="Rectangle 3"/>
          <p:cNvSpPr>
            <a:spLocks noGrp="1" noChangeArrowheads="1"/>
          </p:cNvSpPr>
          <p:nvPr>
            <p:ph type="body" idx="1"/>
          </p:nvPr>
        </p:nvSpPr>
        <p:spPr/>
        <p:txBody>
          <a:bodyPr/>
          <a:lstStyle/>
          <a:p>
            <a:pPr marL="960120" indent="-960120">
              <a:lnSpc>
                <a:spcPct val="80000"/>
              </a:lnSpc>
              <a:buFontTx/>
              <a:buNone/>
              <a:defRPr/>
            </a:pPr>
            <a:r>
              <a:rPr lang="ja-JP" altLang="en-US" sz="3400" dirty="0"/>
              <a:t>福見秀雄，後藤敏夫，平山雄他編．アジアかぜ流行史．東京：</a:t>
            </a:r>
            <a:r>
              <a:rPr lang="en-US" altLang="ja-JP" sz="3400" dirty="0"/>
              <a:t>(</a:t>
            </a:r>
            <a:r>
              <a:rPr lang="ja-JP" altLang="en-US" sz="3400" dirty="0"/>
              <a:t>財</a:t>
            </a:r>
            <a:r>
              <a:rPr lang="en-US" altLang="ja-JP" sz="3400" dirty="0"/>
              <a:t>)</a:t>
            </a:r>
            <a:r>
              <a:rPr lang="ja-JP" altLang="en-US" sz="3400" dirty="0"/>
              <a:t>日本公衆衛生協会，</a:t>
            </a:r>
            <a:r>
              <a:rPr lang="en-US" altLang="ja-JP" sz="3400" dirty="0"/>
              <a:t>1960</a:t>
            </a:r>
          </a:p>
          <a:p>
            <a:pPr marL="960120" indent="-960120">
              <a:lnSpc>
                <a:spcPct val="80000"/>
              </a:lnSpc>
              <a:buFontTx/>
              <a:buNone/>
              <a:defRPr/>
            </a:pPr>
            <a:r>
              <a:rPr lang="ja-JP" altLang="en-US" sz="3400" dirty="0"/>
              <a:t>福見秀雄．インフルエンザ．東京：新宿書房，</a:t>
            </a:r>
            <a:r>
              <a:rPr lang="en-US" altLang="ja-JP" sz="3400" dirty="0"/>
              <a:t>1979</a:t>
            </a:r>
          </a:p>
          <a:p>
            <a:pPr marL="960120" indent="-960120">
              <a:lnSpc>
                <a:spcPct val="80000"/>
              </a:lnSpc>
              <a:buFontTx/>
              <a:buNone/>
              <a:defRPr/>
            </a:pPr>
            <a:r>
              <a:rPr lang="ja-JP" altLang="en-US" sz="3400" dirty="0"/>
              <a:t>福見秀雄，熊谷富士雄，園口忠男，武内安恵．香港かぜ</a:t>
            </a:r>
            <a:r>
              <a:rPr lang="en-US" altLang="ja-JP" sz="3400" dirty="0"/>
              <a:t>―</a:t>
            </a:r>
            <a:r>
              <a:rPr lang="ja-JP" altLang="en-US" sz="3400" dirty="0"/>
              <a:t>その流行の記録</a:t>
            </a:r>
            <a:r>
              <a:rPr lang="en-US" altLang="ja-JP" sz="3400" dirty="0"/>
              <a:t>―</a:t>
            </a:r>
            <a:r>
              <a:rPr lang="ja-JP" altLang="en-US" sz="3400" dirty="0" err="1"/>
              <a:t>．</a:t>
            </a:r>
            <a:r>
              <a:rPr lang="ja-JP" altLang="en-US" sz="3400" dirty="0"/>
              <a:t>東京：</a:t>
            </a:r>
            <a:r>
              <a:rPr lang="en-US" altLang="ja-JP" sz="3400" dirty="0"/>
              <a:t>(</a:t>
            </a:r>
            <a:r>
              <a:rPr lang="ja-JP" altLang="en-US" sz="3400" dirty="0"/>
              <a:t>財</a:t>
            </a:r>
            <a:r>
              <a:rPr lang="en-US" altLang="ja-JP" sz="3400" dirty="0"/>
              <a:t>)</a:t>
            </a:r>
            <a:r>
              <a:rPr lang="ja-JP" altLang="en-US" sz="3400" dirty="0"/>
              <a:t>日本公衆衛生協会，</a:t>
            </a:r>
            <a:r>
              <a:rPr lang="en-US" altLang="ja-JP" sz="3400" dirty="0"/>
              <a:t>1971</a:t>
            </a:r>
          </a:p>
          <a:p>
            <a:pPr marL="960120" indent="-960120">
              <a:lnSpc>
                <a:spcPct val="80000"/>
              </a:lnSpc>
              <a:buFontTx/>
              <a:buNone/>
              <a:defRPr/>
            </a:pPr>
            <a:r>
              <a:rPr lang="ja-JP" altLang="en-US" sz="3400" dirty="0"/>
              <a:t>福見秀雄．インフルエンザの予防接種論考．日本医事新報　</a:t>
            </a:r>
            <a:r>
              <a:rPr lang="en-US" altLang="ja-JP" sz="3400" dirty="0"/>
              <a:t>1962</a:t>
            </a:r>
            <a:r>
              <a:rPr lang="ja-JP" altLang="en-US" sz="3400" dirty="0"/>
              <a:t>；</a:t>
            </a:r>
            <a:r>
              <a:rPr lang="en-US" altLang="ja-JP" sz="3400" dirty="0"/>
              <a:t>1975</a:t>
            </a:r>
            <a:r>
              <a:rPr lang="ja-JP" altLang="en-US" sz="3400" dirty="0"/>
              <a:t>：</a:t>
            </a:r>
            <a:r>
              <a:rPr lang="en-US" altLang="ja-JP" sz="3400" dirty="0"/>
              <a:t>44-8</a:t>
            </a:r>
          </a:p>
          <a:p>
            <a:pPr marL="960120" indent="-960120">
              <a:lnSpc>
                <a:spcPct val="80000"/>
              </a:lnSpc>
              <a:buFontTx/>
              <a:buNone/>
              <a:defRPr/>
            </a:pPr>
            <a:r>
              <a:rPr lang="en-US" altLang="ja-JP" sz="3400" dirty="0"/>
              <a:t>Reichert TA, </a:t>
            </a:r>
            <a:r>
              <a:rPr lang="en-US" altLang="ja-JP" sz="3400" dirty="0" err="1"/>
              <a:t>Sugaya</a:t>
            </a:r>
            <a:r>
              <a:rPr lang="en-US" altLang="ja-JP" sz="3400" dirty="0"/>
              <a:t> N et. al. The Japanese experience with vaccinating schoolchildren against influenza. N </a:t>
            </a:r>
            <a:r>
              <a:rPr lang="en-US" altLang="ja-JP" sz="3400" dirty="0" err="1"/>
              <a:t>Engl</a:t>
            </a:r>
            <a:r>
              <a:rPr lang="en-US" altLang="ja-JP" sz="3400" dirty="0"/>
              <a:t> J Med 2001; 344(12):889-96</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6" name="Rectangle 2"/>
          <p:cNvSpPr>
            <a:spLocks noGrp="1" noChangeArrowheads="1"/>
          </p:cNvSpPr>
          <p:nvPr>
            <p:ph type="title"/>
          </p:nvPr>
        </p:nvSpPr>
        <p:spPr/>
        <p:txBody>
          <a:bodyPr/>
          <a:lstStyle/>
          <a:p>
            <a:pPr>
              <a:defRPr/>
            </a:pPr>
            <a:r>
              <a:rPr lang="ja-JP" altLang="en-US" dirty="0"/>
              <a:t>文献</a:t>
            </a:r>
            <a:r>
              <a:rPr lang="en-US" altLang="ja-JP" dirty="0"/>
              <a:t>(5)</a:t>
            </a:r>
          </a:p>
        </p:txBody>
      </p:sp>
      <p:sp>
        <p:nvSpPr>
          <p:cNvPr id="774147" name="Rectangle 3"/>
          <p:cNvSpPr>
            <a:spLocks noGrp="1" noChangeArrowheads="1"/>
          </p:cNvSpPr>
          <p:nvPr>
            <p:ph type="body" idx="1"/>
          </p:nvPr>
        </p:nvSpPr>
        <p:spPr/>
        <p:txBody>
          <a:bodyPr/>
          <a:lstStyle/>
          <a:p>
            <a:pPr marL="960120" indent="-960120">
              <a:lnSpc>
                <a:spcPct val="90000"/>
              </a:lnSpc>
              <a:buFontTx/>
              <a:buNone/>
              <a:defRPr/>
            </a:pPr>
            <a:r>
              <a:rPr lang="ja-JP" altLang="en-US" sz="3400" dirty="0"/>
              <a:t>高橋美保子，丹後俊郎．インフルエンザによる超過死亡の新しい定義とその推定方法の提案．日本公衆衛生雑誌　</a:t>
            </a:r>
            <a:r>
              <a:rPr lang="en-US" altLang="ja-JP" sz="3400" dirty="0"/>
              <a:t>2001</a:t>
            </a:r>
            <a:r>
              <a:rPr lang="ja-JP" altLang="en-US" sz="3400" dirty="0"/>
              <a:t>；</a:t>
            </a:r>
            <a:r>
              <a:rPr lang="en-US" altLang="ja-JP" sz="3400" dirty="0"/>
              <a:t>48(5)</a:t>
            </a:r>
            <a:r>
              <a:rPr lang="ja-JP" altLang="en-US" sz="3400" dirty="0"/>
              <a:t>：</a:t>
            </a:r>
            <a:r>
              <a:rPr lang="en-US" altLang="ja-JP" sz="3400" dirty="0"/>
              <a:t>402-8</a:t>
            </a:r>
          </a:p>
          <a:p>
            <a:pPr marL="960120" indent="-960120">
              <a:lnSpc>
                <a:spcPct val="90000"/>
              </a:lnSpc>
              <a:buFontTx/>
              <a:buNone/>
              <a:defRPr/>
            </a:pPr>
            <a:r>
              <a:rPr lang="en-US" altLang="ja-JP" sz="3400" dirty="0"/>
              <a:t>Richard SA, </a:t>
            </a:r>
            <a:r>
              <a:rPr lang="en-US" altLang="ja-JP" sz="3400" dirty="0" err="1"/>
              <a:t>Sugaya</a:t>
            </a:r>
            <a:r>
              <a:rPr lang="en-US" altLang="ja-JP" sz="3400" dirty="0"/>
              <a:t> N, </a:t>
            </a:r>
            <a:r>
              <a:rPr lang="en-US" altLang="ja-JP" sz="3400" dirty="0" err="1"/>
              <a:t>Simonsen</a:t>
            </a:r>
            <a:r>
              <a:rPr lang="en-US" altLang="ja-JP" sz="3400" dirty="0"/>
              <a:t> L et.al. A comparative study of the 1918-1920 influenza pandemic in Japan, USA and UK: mortality impact and </a:t>
            </a:r>
            <a:r>
              <a:rPr lang="en-US" altLang="ja-JP" sz="3400" dirty="0" err="1"/>
              <a:t>imlications</a:t>
            </a:r>
            <a:r>
              <a:rPr lang="en-US" altLang="ja-JP" sz="3400" dirty="0"/>
              <a:t> for pandemic planning. </a:t>
            </a:r>
            <a:r>
              <a:rPr lang="en-US" altLang="ja-JP" sz="3400" dirty="0" err="1"/>
              <a:t>Epidemiol</a:t>
            </a:r>
            <a:r>
              <a:rPr lang="en-US" altLang="ja-JP" sz="3400" dirty="0"/>
              <a:t>. Infect. 2009 Feb 12:1-11. [</a:t>
            </a:r>
            <a:r>
              <a:rPr lang="en-US" altLang="ja-JP" sz="3400" dirty="0" err="1"/>
              <a:t>Epub</a:t>
            </a:r>
            <a:r>
              <a:rPr lang="en-US" altLang="ja-JP" sz="3400" dirty="0"/>
              <a:t> ahead of print]</a:t>
            </a:r>
          </a:p>
          <a:p>
            <a:pPr marL="960120" indent="-960120">
              <a:lnSpc>
                <a:spcPct val="90000"/>
              </a:lnSpc>
              <a:buFontTx/>
              <a:buNone/>
              <a:defRPr/>
            </a:pPr>
            <a:r>
              <a:rPr lang="en-US" altLang="ja-JP" sz="3400" dirty="0" smtClean="0"/>
              <a:t>Murray </a:t>
            </a:r>
            <a:r>
              <a:rPr lang="en-US" altLang="ja-JP" sz="3400" dirty="0"/>
              <a:t>CJ et al. Estimation of potential global pandemic influenza mortality on the basis of vital registry data from the 1918-20 pandemic: a quantitative analysis. Lancet. 2006;368(9554):2211-8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042" name="Rectangle 2"/>
          <p:cNvSpPr>
            <a:spLocks noGrp="1" noChangeArrowheads="1"/>
          </p:cNvSpPr>
          <p:nvPr>
            <p:ph type="title"/>
          </p:nvPr>
        </p:nvSpPr>
        <p:spPr/>
        <p:txBody>
          <a:bodyPr/>
          <a:lstStyle/>
          <a:p>
            <a:pPr eaLnBrk="1" hangingPunct="1">
              <a:defRPr/>
            </a:pPr>
            <a:r>
              <a:rPr lang="ja-JP" altLang="en-US" dirty="0" smtClean="0"/>
              <a:t>お染風</a:t>
            </a:r>
          </a:p>
        </p:txBody>
      </p:sp>
      <p:sp>
        <p:nvSpPr>
          <p:cNvPr id="855043" name="Rectangle 3"/>
          <p:cNvSpPr>
            <a:spLocks noGrp="1" noChangeArrowheads="1"/>
          </p:cNvSpPr>
          <p:nvPr>
            <p:ph type="body" idx="1"/>
          </p:nvPr>
        </p:nvSpPr>
        <p:spPr>
          <a:xfrm>
            <a:off x="350838" y="2239963"/>
            <a:ext cx="12099925" cy="6337300"/>
          </a:xfrm>
        </p:spPr>
        <p:txBody>
          <a:bodyPr/>
          <a:lstStyle/>
          <a:p>
            <a:pPr eaLnBrk="1" hangingPunct="1">
              <a:lnSpc>
                <a:spcPct val="90000"/>
              </a:lnSpc>
              <a:buFontTx/>
              <a:buNone/>
              <a:defRPr/>
            </a:pPr>
            <a:r>
              <a:rPr lang="ja-JP" altLang="en-US" smtClean="0"/>
              <a:t>　　明治廿三年の冬</a:t>
            </a:r>
            <a:r>
              <a:rPr lang="en-US" altLang="ja-JP" smtClean="0"/>
              <a:t>…(</a:t>
            </a:r>
            <a:r>
              <a:rPr lang="ja-JP" altLang="en-US" smtClean="0"/>
              <a:t>中略</a:t>
            </a:r>
            <a:r>
              <a:rPr lang="en-US" altLang="ja-JP" smtClean="0"/>
              <a:t>)…</a:t>
            </a:r>
            <a:r>
              <a:rPr lang="ja-JP" altLang="en-US" smtClean="0"/>
              <a:t>其当時はインフルエンザと呼ばずに普通はお染風と云つてゐた。</a:t>
            </a:r>
          </a:p>
          <a:p>
            <a:pPr eaLnBrk="1" hangingPunct="1">
              <a:lnSpc>
                <a:spcPct val="90000"/>
              </a:lnSpc>
              <a:buFontTx/>
              <a:buNone/>
              <a:defRPr/>
            </a:pPr>
            <a:r>
              <a:rPr lang="ja-JP" altLang="en-US" smtClean="0"/>
              <a:t>　　其の病がお染と名乗る以上は，これに憑りつかれる患者は久松でなければならない。そこで，お染の闖入を防ぐには「久松留守」といふ貼札をするが可いと云ふことになつた。</a:t>
            </a:r>
          </a:p>
          <a:p>
            <a:pPr lvl="4" algn="r" eaLnBrk="1" hangingPunct="1">
              <a:lnSpc>
                <a:spcPct val="90000"/>
              </a:lnSpc>
              <a:defRPr/>
            </a:pPr>
            <a:r>
              <a:rPr lang="ja-JP" altLang="en-US" smtClean="0"/>
              <a:t>岡本綺堂「思ひ出草」より</a:t>
            </a:r>
          </a:p>
        </p:txBody>
      </p:sp>
    </p:spTree>
  </p:cSld>
  <p:clrMapOvr>
    <a:masterClrMapping/>
  </p:clrMapOvr>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ＭＳ Ｐゴシック"/>
        <a:ea typeface="ＭＳ Ｐゴシック"/>
        <a:cs typeface=""/>
      </a:majorFont>
      <a:minorFont>
        <a:latin typeface="ＭＳ Ｐゴシック"/>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1" lang="ja-JP" altLang="en-US" sz="25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1279525" rtl="0" eaLnBrk="1" fontAlgn="base" latinLnBrk="0" hangingPunct="1">
          <a:lnSpc>
            <a:spcPct val="100000"/>
          </a:lnSpc>
          <a:spcBef>
            <a:spcPct val="0"/>
          </a:spcBef>
          <a:spcAft>
            <a:spcPct val="0"/>
          </a:spcAft>
          <a:buClrTx/>
          <a:buSzTx/>
          <a:buFontTx/>
          <a:buNone/>
          <a:tabLst/>
          <a:defRPr kumimoji="1" lang="ja-JP" altLang="en-US" sz="25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10084</TotalTime>
  <Words>3278</Words>
  <Application>Microsoft Office PowerPoint</Application>
  <PresentationFormat>A3 297x420 mm</PresentationFormat>
  <Paragraphs>687</Paragraphs>
  <Slides>84</Slides>
  <Notes>2</Notes>
  <HiddenSlides>0</HiddenSlides>
  <MMClips>0</MMClips>
  <ScaleCrop>false</ScaleCrop>
  <HeadingPairs>
    <vt:vector size="6" baseType="variant">
      <vt:variant>
        <vt:lpstr>テーマ</vt:lpstr>
      </vt:variant>
      <vt:variant>
        <vt:i4>1</vt:i4>
      </vt:variant>
      <vt:variant>
        <vt:lpstr>埋め込まれた OLE サーバー</vt:lpstr>
      </vt:variant>
      <vt:variant>
        <vt:i4>2</vt:i4>
      </vt:variant>
      <vt:variant>
        <vt:lpstr>スライド タイトル</vt:lpstr>
      </vt:variant>
      <vt:variant>
        <vt:i4>84</vt:i4>
      </vt:variant>
    </vt:vector>
  </HeadingPairs>
  <TitlesOfParts>
    <vt:vector size="87" baseType="lpstr">
      <vt:lpstr>標準デザイン</vt:lpstr>
      <vt:lpstr>グラフ</vt:lpstr>
      <vt:lpstr>Image</vt:lpstr>
      <vt:lpstr>わが国における第二次世界大戦後のインフルエンザによる 超過死亡の推定 ―パンデミックおよび予防接種制度との関連―</vt:lpstr>
      <vt:lpstr>Ⅰ　インフルエンザの 歴史と記述疫学</vt:lpstr>
      <vt:lpstr>古代日本の疾病</vt:lpstr>
      <vt:lpstr>インフルエンザ流行と名前 (富士川游「日本疾病史」より)</vt:lpstr>
      <vt:lpstr>Numbers of Influenza Pandemics or Epidemics, 1600-1868</vt:lpstr>
      <vt:lpstr>Frequency of Influenza Pandemics or Epidemics, 1600-1868</vt:lpstr>
      <vt:lpstr>ドーミエ（Honoré-Victorin Daumier, 1808-79）画 「パリの流感(Paris Grippe)」</vt:lpstr>
      <vt:lpstr>1889-91年パンデミックの伝播</vt:lpstr>
      <vt:lpstr>お染風</vt:lpstr>
      <vt:lpstr>はやり風用心(インフルエンザ) 1890(明治23)年</vt:lpstr>
      <vt:lpstr>1918-20年スペインかぜの伝播</vt:lpstr>
      <vt:lpstr>内務省衛生局編「流行性感冒」 所収のポスター(白黒)</vt:lpstr>
      <vt:lpstr>内務省衛生局編「流行性感冒」 所収のポスター(1)</vt:lpstr>
      <vt:lpstr>内務省衛生局編「流行性感冒」 所収のポスター(2)</vt:lpstr>
      <vt:lpstr>内務省衛生局編「流行性感冒」 所収のポスター(3)</vt:lpstr>
      <vt:lpstr>内務省衛生局編「流行性感冒」 所収のポスター(4)</vt:lpstr>
      <vt:lpstr>わが国における スペインかぜ流行時のマスク使用</vt:lpstr>
      <vt:lpstr>Nonpharmaceutical interventions  スペインかぜの経験</vt:lpstr>
      <vt:lpstr>まとめ(1)　インフルエンザの歴史疫学</vt:lpstr>
      <vt:lpstr>Ⅱ　いくつかの論点</vt:lpstr>
      <vt:lpstr>超過死亡の概念</vt:lpstr>
      <vt:lpstr>William Farrによる超過死亡 ロンドンのインフルエンザ，1847年</vt:lpstr>
      <vt:lpstr>ウィリアム・ファー (William Farr, 1807-1883)</vt:lpstr>
      <vt:lpstr>米国における超過死亡(1887-1921)</vt:lpstr>
      <vt:lpstr>米国における超過死亡(1922-1957)</vt:lpstr>
      <vt:lpstr>世界における“スペインかぜ” 超過死亡と経済水準</vt:lpstr>
      <vt:lpstr>1957-58年アジアかぜの伝播</vt:lpstr>
      <vt:lpstr>1957年に収集された血清中 H2ウィルスへの抗体を有する割合</vt:lpstr>
      <vt:lpstr>1967年に収集された血清中 H1ウィルスへの抗体を有する割合</vt:lpstr>
      <vt:lpstr>1956-57年に収集された血清中 H2,H3ウィルスへの抗体を有する割合</vt:lpstr>
      <vt:lpstr>インフルエンザAウィルスの 亜型とその流行</vt:lpstr>
      <vt:lpstr>インフルエンザウィルスの 循環説</vt:lpstr>
      <vt:lpstr>インフルエンザ 抗原循環説</vt:lpstr>
      <vt:lpstr>米国，年齢と超過死亡率の推移</vt:lpstr>
      <vt:lpstr>米国におけるパンデミック時の 年齢別肺炎・インフルエンザ死亡率</vt:lpstr>
      <vt:lpstr>アジアかぜ,香港かぜ流行時の 年齢別超過死亡率</vt:lpstr>
      <vt:lpstr>米国，年齢別超過死亡率の比較</vt:lpstr>
      <vt:lpstr>米国超過死亡率の推移(1968-2001)</vt:lpstr>
      <vt:lpstr>くすぶり型パンデミック (Smoldering Pandemic)説</vt:lpstr>
      <vt:lpstr>くすぶり型パンデミック (Smoldering Pandemic)説</vt:lpstr>
      <vt:lpstr>くすぶり型パンデミック (Smoldering Pandemic)説</vt:lpstr>
      <vt:lpstr>アジアかぜ流行時 患者発生数，死者数，流行学校数</vt:lpstr>
      <vt:lpstr>学童集団接種（福見理論）</vt:lpstr>
      <vt:lpstr>インフルエンザ予防接種に関する経緯(「予防接種の手引き」より)</vt:lpstr>
      <vt:lpstr>日本，米国，全死因の月別死亡</vt:lpstr>
      <vt:lpstr>日本，米国 肺炎とインフルエンザの月別死亡</vt:lpstr>
      <vt:lpstr>日本，超過死亡の推移，1950-98</vt:lpstr>
      <vt:lpstr>まとめ(2)　いくつかの論点</vt:lpstr>
      <vt:lpstr>Ⅲ　わが国戦後の超過死亡　 ―予防接種の社会防衛的役割―</vt:lpstr>
      <vt:lpstr>目的と方法</vt:lpstr>
      <vt:lpstr>推計方法(1)</vt:lpstr>
      <vt:lpstr>推計方法(2)</vt:lpstr>
      <vt:lpstr>期待死亡率と観察死亡率 日本，1952～2009年</vt:lpstr>
      <vt:lpstr>インフルエンザ死亡率， 流行月数および超過死亡月数</vt:lpstr>
      <vt:lpstr>わが国予防接種の時期別にみた (粗・年齢調整)平均超過死亡率</vt:lpstr>
      <vt:lpstr>インフルエンザ流行月判定基準による 年齢調整超過死亡率</vt:lpstr>
      <vt:lpstr>超過死亡における65歳未満の割合(％) の推移，日本，1952～2009年</vt:lpstr>
      <vt:lpstr>アジアかぜ流行時の 超過死亡数の年齢構成，日本</vt:lpstr>
      <vt:lpstr>香港かぜ流行時の 超過死亡数の年齢構成，日本</vt:lpstr>
      <vt:lpstr>香港かぜ流行時，1967-68年の年齢階級別超過死亡に対する死亡率の比</vt:lpstr>
      <vt:lpstr>予防接種に関する時期別にみた 粗および年齢調整超過死亡率</vt:lpstr>
      <vt:lpstr>わが国予防接種の時期別にみた 年齢調整平均超過死亡率(対10万人)</vt:lpstr>
      <vt:lpstr>わが国予防接種の時期別にみた 年齢調整平均超過死亡率の構成割合</vt:lpstr>
      <vt:lpstr>日本，強制接種期を1とした場合の 年平均年齢調整超過死亡率</vt:lpstr>
      <vt:lpstr>日本，強制接種期を1とした場合の 年平均年齢調整超過死亡率，65歳以上</vt:lpstr>
      <vt:lpstr>わが国予防接種の時期別にみた 年齢調整平均超過死亡率の変化</vt:lpstr>
      <vt:lpstr>年齢調整平均超過死亡率の変化 強制接種期から高齢者接種期</vt:lpstr>
      <vt:lpstr>日本における予防接種者数と 超過死亡率，1952～2008年</vt:lpstr>
      <vt:lpstr>日本におけるオセルタミビル（タミフル）の 処方件数と世界市場における占有率</vt:lpstr>
      <vt:lpstr>抗インフルエンザ薬の使用状況</vt:lpstr>
      <vt:lpstr>予防接種者数・率および 抗インフルエンザ薬処方推定人数・率 （2006-07～2008-09年の平均）</vt:lpstr>
      <vt:lpstr>学童への強制接種期の 超過死亡率低下と予防接種との関連</vt:lpstr>
      <vt:lpstr>高齢者接種期の超過死亡率低下と 予防接種・抗インフルエンザ薬処方との関連</vt:lpstr>
      <vt:lpstr>考察</vt:lpstr>
      <vt:lpstr>映画　サクリファイス (アンドレイ・タルコフスキー，1986年)</vt:lpstr>
      <vt:lpstr>“サクリファイス”のジレンマ(?)</vt:lpstr>
      <vt:lpstr>集団予防接種，介入のジレンマ</vt:lpstr>
      <vt:lpstr>集団予防接種，世間の目</vt:lpstr>
      <vt:lpstr>おまけ</vt:lpstr>
      <vt:lpstr>文献(1)</vt:lpstr>
      <vt:lpstr>文献(2)</vt:lpstr>
      <vt:lpstr>文献(3)</vt:lpstr>
      <vt:lpstr>文献(4)</vt:lpstr>
      <vt:lpstr>文献(5)</vt:lpstr>
    </vt:vector>
  </TitlesOfParts>
  <Company>公衆衛生政策部</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歴史から見た公衆衛生行政</dc:title>
  <dc:creator>逢見憲一</dc:creator>
  <cp:lastModifiedBy>逢見憲一</cp:lastModifiedBy>
  <cp:revision>396</cp:revision>
  <dcterms:created xsi:type="dcterms:W3CDTF">2007-08-19T23:01:13Z</dcterms:created>
  <dcterms:modified xsi:type="dcterms:W3CDTF">2011-07-08T01:49:09Z</dcterms:modified>
</cp:coreProperties>
</file>